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ov" ContentType="video/unknown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4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2" name="Shape 9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core tidyverse packages are the ones that you are likely to use in every analysis. You need to load non-core tidyverse packages individually with library()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9440582" y="10838204"/>
            <a:ext cx="5844432" cy="179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5200">
                <a:latin typeface="Helvetica"/>
                <a:ea typeface="Helvetica"/>
                <a:cs typeface="Helvetica"/>
                <a:sym typeface="Helvetica"/>
              </a:defRPr>
            </a:pPr>
            <a:r>
              <a:t>Garrett Grolemund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Data Scientist, Educator</a:t>
            </a:r>
          </a:p>
          <a:p>
            <a:pPr>
              <a:defRPr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January 2017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777634" y="114234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Master the Tidyverse</a:t>
            </a:r>
          </a:p>
        </p:txBody>
      </p:sp>
      <p:pic>
        <p:nvPicPr>
          <p:cNvPr id="1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4726" t="5029" r="4075" b="5848"/>
          <a:stretch>
            <a:fillRect/>
          </a:stretch>
        </p:blipFill>
        <p:spPr>
          <a:xfrm>
            <a:off x="7953374" y="3648680"/>
            <a:ext cx="8477159" cy="690352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1" name="Shape 131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hape 132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 defTabSz="2438400">
              <a:defRPr cap="none" sz="9600">
                <a:solidFill>
                  <a:srgbClr val="F3F3F3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Shape 30"/>
          <p:cNvSpPr txBox="1"/>
          <p:nvPr>
            <p:ph type="sldNum" sz="quarter" idx="2"/>
          </p:nvPr>
        </p:nvSpPr>
        <p:spPr>
          <a:xfrm>
            <a:off x="23188836" y="12524794"/>
            <a:ext cx="867584" cy="870498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algn="r"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38" name="Shape 38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39" name="Shape 39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" name="Shape 47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hape 57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 copy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30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4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4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4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3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Relationship Id="rId3" Type="http://schemas.openxmlformats.org/officeDocument/2006/relationships/image" Target="../media/image4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openxmlformats.org/officeDocument/2006/relationships/image" Target="../media/image4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39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4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3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3.png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3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2.png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42.png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43.png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44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5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6.png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3" Type="http://schemas.openxmlformats.org/officeDocument/2006/relationships/image" Target="../media/image6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48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image" Target="../media/image6.png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6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6.png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50.png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51.png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2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2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3" Type="http://schemas.openxmlformats.org/officeDocument/2006/relationships/image" Target="../media/image6.png"/></Relationships>

</file>

<file path=ppt/slides/_rels/slide2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3" Type="http://schemas.openxmlformats.org/officeDocument/2006/relationships/image" Target="../media/image4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Data types with</a:t>
            </a:r>
          </a:p>
        </p:txBody>
      </p:sp>
      <p:pic>
        <p:nvPicPr>
          <p:cNvPr id="143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 Shot 2018-07-10 at 2.53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6973" y="410739"/>
            <a:ext cx="14250054" cy="1289452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207" name="Group 207"/>
          <p:cNvGrpSpPr/>
          <p:nvPr/>
        </p:nvGrpSpPr>
        <p:grpSpPr>
          <a:xfrm>
            <a:off x="14343820" y="2187376"/>
            <a:ext cx="9152954" cy="6889517"/>
            <a:chOff x="0" y="0"/>
            <a:chExt cx="9152952" cy="6889516"/>
          </a:xfrm>
        </p:grpSpPr>
        <p:sp>
          <p:nvSpPr>
            <p:cNvPr id="204" name="Shape 204"/>
            <p:cNvSpPr/>
            <p:nvPr/>
          </p:nvSpPr>
          <p:spPr>
            <a:xfrm>
              <a:off x="0" y="823"/>
              <a:ext cx="2365074" cy="6888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912"/>
                  </a:moveTo>
                  <a:lnTo>
                    <a:pt x="12465" y="0"/>
                  </a:lnTo>
                  <a:lnTo>
                    <a:pt x="21600" y="7775"/>
                  </a:lnTo>
                  <a:lnTo>
                    <a:pt x="12457" y="21600"/>
                  </a:lnTo>
                  <a:lnTo>
                    <a:pt x="9" y="14726"/>
                  </a:lnTo>
                  <a:lnTo>
                    <a:pt x="0" y="9912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>
              <a:off x="2920" y="3156232"/>
              <a:ext cx="2022173" cy="1560829"/>
            </a:xfrm>
            <a:prstGeom prst="rect">
              <a:avLst/>
            </a:prstGeom>
            <a:solidFill>
              <a:srgbClr val="000000">
                <a:alpha val="1969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206" name="Screen Shot 2018-07-10 at 2.53.1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3760" t="35623" r="19266" b="47818"/>
            <a:stretch>
              <a:fillRect/>
            </a:stretch>
          </p:blipFill>
          <p:spPr>
            <a:xfrm>
              <a:off x="1361724" y="0"/>
              <a:ext cx="7791229" cy="687736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grpSp>
        <p:nvGrpSpPr>
          <p:cNvPr id="211" name="Group 211"/>
          <p:cNvGrpSpPr/>
          <p:nvPr/>
        </p:nvGrpSpPr>
        <p:grpSpPr>
          <a:xfrm>
            <a:off x="1188441" y="10563115"/>
            <a:ext cx="22008956" cy="2216716"/>
            <a:chOff x="0" y="0"/>
            <a:chExt cx="22008953" cy="2216715"/>
          </a:xfrm>
        </p:grpSpPr>
        <p:sp>
          <p:nvSpPr>
            <p:cNvPr id="208" name="Shape 208"/>
            <p:cNvSpPr/>
            <p:nvPr/>
          </p:nvSpPr>
          <p:spPr>
            <a:xfrm>
              <a:off x="4373705" y="57839"/>
              <a:ext cx="7706453" cy="1560828"/>
            </a:xfrm>
            <a:prstGeom prst="rect">
              <a:avLst/>
            </a:prstGeom>
            <a:solidFill>
              <a:srgbClr val="000000">
                <a:alpha val="1969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 rot="5412841">
              <a:off x="10169018" y="-10102460"/>
              <a:ext cx="1693345" cy="21980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761"/>
                  </a:moveTo>
                  <a:lnTo>
                    <a:pt x="4465" y="0"/>
                  </a:lnTo>
                  <a:lnTo>
                    <a:pt x="21600" y="15116"/>
                  </a:lnTo>
                  <a:lnTo>
                    <a:pt x="5376" y="21600"/>
                  </a:lnTo>
                  <a:lnTo>
                    <a:pt x="323" y="17292"/>
                  </a:lnTo>
                  <a:lnTo>
                    <a:pt x="0" y="97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210" name="Screen Shot 2018-07-10 at 2.53.1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83" t="79069" r="40516" b="15744"/>
            <a:stretch>
              <a:fillRect/>
            </a:stretch>
          </p:blipFill>
          <p:spPr>
            <a:xfrm>
              <a:off x="0" y="417543"/>
              <a:ext cx="22007049" cy="179917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pdf-prop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898" y="1787629"/>
            <a:ext cx="18578204" cy="11871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Shape 742"/>
          <p:cNvSpPr txBox="1"/>
          <p:nvPr/>
        </p:nvSpPr>
        <p:spPr>
          <a:xfrm>
            <a:off x="4007752" y="-2342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Proportion who report each marital status by 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Shape 745"/>
          <p:cNvSpPr/>
          <p:nvPr/>
        </p:nvSpPr>
        <p:spPr>
          <a:xfrm>
            <a:off x="1341649" y="1062365"/>
            <a:ext cx="21700701" cy="86002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46" name="Shape 746"/>
          <p:cNvSpPr txBox="1"/>
          <p:nvPr/>
        </p:nvSpPr>
        <p:spPr>
          <a:xfrm>
            <a:off x="1543752" y="1352684"/>
            <a:ext cx="21296496" cy="8437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drop_na(age)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group_by(age, marital)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count()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mutate(prop = n / sum(n))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ggplot(aes(age, prop, color = </a:t>
            </a:r>
            <a:r>
              <a:rPr>
                <a:solidFill>
                  <a:schemeClr val="accent1"/>
                </a:solidFill>
              </a:rPr>
              <a:t>marital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geom_line()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Shape 749"/>
          <p:cNvSpPr/>
          <p:nvPr/>
        </p:nvSpPr>
        <p:spPr>
          <a:xfrm>
            <a:off x="1341649" y="1062365"/>
            <a:ext cx="21700701" cy="985147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0" name="Shape 750"/>
          <p:cNvSpPr txBox="1"/>
          <p:nvPr/>
        </p:nvSpPr>
        <p:spPr>
          <a:xfrm>
            <a:off x="1543752" y="1352684"/>
            <a:ext cx="21296496" cy="92708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drop_na(age)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group_by(age, marital)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count()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mutate(prop = n / sum(n))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ggplot(aes(age, prop,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color = </a:t>
            </a:r>
            <a:r>
              <a:rPr>
                <a:solidFill>
                  <a:schemeClr val="accent1"/>
                </a:solidFill>
              </a:rPr>
              <a:t>fct_reorder2(</a:t>
            </a:r>
            <a:r>
              <a:rPr>
                <a:solidFill>
                  <a:srgbClr val="000000"/>
                </a:solidFill>
              </a:rPr>
              <a:t>marital</a:t>
            </a:r>
            <a:r>
              <a:rPr>
                <a:solidFill>
                  <a:schemeClr val="accent1"/>
                </a:solidFill>
              </a:rPr>
              <a:t>, age, prop)</a:t>
            </a:r>
            <a:r>
              <a:rPr>
                <a:solidFill>
                  <a:srgbClr val="000000"/>
                </a:solidFill>
              </a:rPr>
              <a:t>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geom_line()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pdf-prop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3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/>
        </p:nvSpPr>
        <p:spPr>
          <a:xfrm>
            <a:off x="2628899" y="2063750"/>
            <a:ext cx="18716626" cy="92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Similar reordering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Shape 758"/>
          <p:cNvSpPr/>
          <p:nvPr/>
        </p:nvSpPr>
        <p:spPr>
          <a:xfrm>
            <a:off x="5071703" y="10768361"/>
            <a:ext cx="14631024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9" name="Shape 759"/>
          <p:cNvSpPr txBox="1"/>
          <p:nvPr/>
        </p:nvSpPr>
        <p:spPr>
          <a:xfrm>
            <a:off x="5273805" y="11007880"/>
            <a:ext cx="13597362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ggplot(aes(marital)) + geom_bar()</a:t>
            </a:r>
          </a:p>
        </p:txBody>
      </p:sp>
      <p:pic>
        <p:nvPicPr>
          <p:cNvPr id="760" name="pdf-bar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4204" y="60331"/>
            <a:ext cx="16625442" cy="10623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Shape 763"/>
          <p:cNvSpPr/>
          <p:nvPr/>
        </p:nvSpPr>
        <p:spPr>
          <a:xfrm>
            <a:off x="2932955" y="10715467"/>
            <a:ext cx="18518090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4" name="Shape 764"/>
          <p:cNvSpPr txBox="1"/>
          <p:nvPr/>
        </p:nvSpPr>
        <p:spPr>
          <a:xfrm>
            <a:off x="3135057" y="10954986"/>
            <a:ext cx="18113886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</a:t>
            </a:r>
            <a:r>
              <a:rPr>
                <a:solidFill>
                  <a:schemeClr val="accent1"/>
                </a:solidFill>
              </a:rPr>
              <a:t>fct_infreq(</a:t>
            </a:r>
            <a:r>
              <a:rPr>
                <a:solidFill>
                  <a:srgbClr val="000000"/>
                </a:solidFill>
              </a:rPr>
              <a:t>marital</a:t>
            </a:r>
            <a:r>
              <a:rPr>
                <a:solidFill>
                  <a:schemeClr val="accent1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)) + geom_bar()</a:t>
            </a:r>
          </a:p>
        </p:txBody>
      </p:sp>
      <p:pic>
        <p:nvPicPr>
          <p:cNvPr id="765" name="pdf-bar-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15401" y="2528773"/>
            <a:ext cx="12553198" cy="8021663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Shape 766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fct_infreq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pdf-bar-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8200" y="2530561"/>
            <a:ext cx="12547600" cy="80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Shape 769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fct_rev</a:t>
            </a:r>
          </a:p>
        </p:txBody>
      </p:sp>
      <p:sp>
        <p:nvSpPr>
          <p:cNvPr id="770" name="Shape 770"/>
          <p:cNvSpPr/>
          <p:nvPr/>
        </p:nvSpPr>
        <p:spPr>
          <a:xfrm>
            <a:off x="1228681" y="10689020"/>
            <a:ext cx="21926637" cy="272890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1" name="Shape 771"/>
          <p:cNvSpPr txBox="1"/>
          <p:nvPr/>
        </p:nvSpPr>
        <p:spPr>
          <a:xfrm>
            <a:off x="1430784" y="10928539"/>
            <a:ext cx="21522433" cy="238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</a:t>
            </a:r>
            <a:r>
              <a:rPr>
                <a:solidFill>
                  <a:schemeClr val="accent1"/>
                </a:solidFill>
              </a:rPr>
              <a:t>fct_rev(</a:t>
            </a:r>
            <a:r>
              <a:rPr>
                <a:solidFill>
                  <a:srgbClr val="000000"/>
                </a:solidFill>
              </a:rPr>
              <a:t>fct_infreq(marital)</a:t>
            </a:r>
            <a:r>
              <a:rPr>
                <a:solidFill>
                  <a:schemeClr val="accent1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)) + geom_bar()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Changing </a:t>
            </a:r>
          </a:p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level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4</a:t>
            </a:r>
          </a:p>
        </p:txBody>
      </p:sp>
      <p:sp>
        <p:nvSpPr>
          <p:cNvPr id="776" name="Shape 776"/>
          <p:cNvSpPr txBox="1"/>
          <p:nvPr>
            <p:ph type="body" sz="half" idx="4294967295"/>
          </p:nvPr>
        </p:nvSpPr>
        <p:spPr>
          <a:xfrm>
            <a:off x="1445226" y="3240423"/>
            <a:ext cx="21493548" cy="61429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Do you think liberals or conservatives watch more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Compute average tv hours by party ID and then plot the results.</a:t>
            </a:r>
          </a:p>
        </p:txBody>
      </p:sp>
      <p:pic>
        <p:nvPicPr>
          <p:cNvPr id="777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778" name="Shape 77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7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Warm Up</a:t>
            </a:r>
          </a:p>
        </p:txBody>
      </p:sp>
      <p:sp>
        <p:nvSpPr>
          <p:cNvPr id="214" name="Shape 214"/>
          <p:cNvSpPr txBox="1"/>
          <p:nvPr>
            <p:ph type="body" sz="quarter" idx="4294967295"/>
          </p:nvPr>
        </p:nvSpPr>
        <p:spPr>
          <a:xfrm>
            <a:off x="6935823" y="5143500"/>
            <a:ext cx="10512354" cy="342900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7200">
                <a:solidFill>
                  <a:srgbClr val="005493"/>
                </a:solidFill>
              </a:defRPr>
            </a:pPr>
            <a:r>
              <a:t>Did you fly here?</a:t>
            </a:r>
          </a:p>
          <a:p>
            <a:pPr marL="0" indent="0" defTabSz="560831">
              <a:spcBef>
                <a:spcPts val="2300"/>
              </a:spcBef>
              <a:buSzTx/>
              <a:buNone/>
              <a:defRPr sz="7200">
                <a:solidFill>
                  <a:srgbClr val="005493"/>
                </a:solidFill>
              </a:defRPr>
            </a:pPr>
            <a:r>
              <a:t>Did your flight arrive late?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Shape 781"/>
          <p:cNvSpPr/>
          <p:nvPr/>
        </p:nvSpPr>
        <p:spPr>
          <a:xfrm>
            <a:off x="1133197" y="1062365"/>
            <a:ext cx="22117606" cy="86259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2" name="Shape 782"/>
          <p:cNvSpPr txBox="1"/>
          <p:nvPr/>
        </p:nvSpPr>
        <p:spPr>
          <a:xfrm>
            <a:off x="1335299" y="1352684"/>
            <a:ext cx="21713402" cy="8045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filter(!is.na(tvhours))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group_by(partyid)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ggplot(aes(tvhours,</a:t>
            </a:r>
            <a:r>
              <a:rPr>
                <a:solidFill>
                  <a:schemeClr val="accent1"/>
                </a:solidFill>
              </a:rPr>
              <a:t> fct_reorder(</a:t>
            </a:r>
            <a:r>
              <a:rPr>
                <a:solidFill>
                  <a:srgbClr val="000000"/>
                </a:solidFill>
              </a:rPr>
              <a:t>partyid</a:t>
            </a:r>
            <a:r>
              <a:rPr>
                <a:solidFill>
                  <a:schemeClr val="accent1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tvhours)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geom_point()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labs(y = "partyid")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Shape 787"/>
          <p:cNvSpPr/>
          <p:nvPr/>
        </p:nvSpPr>
        <p:spPr>
          <a:xfrm>
            <a:off x="6633933" y="3213163"/>
            <a:ext cx="7396560" cy="2671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43" y="0"/>
                </a:moveTo>
                <a:cubicBezTo>
                  <a:pt x="2446" y="0"/>
                  <a:pt x="1881" y="1565"/>
                  <a:pt x="1881" y="3495"/>
                </a:cubicBezTo>
                <a:lnTo>
                  <a:pt x="1881" y="10388"/>
                </a:lnTo>
                <a:lnTo>
                  <a:pt x="0" y="11415"/>
                </a:lnTo>
                <a:lnTo>
                  <a:pt x="1881" y="12445"/>
                </a:lnTo>
                <a:lnTo>
                  <a:pt x="1881" y="18105"/>
                </a:lnTo>
                <a:cubicBezTo>
                  <a:pt x="1881" y="20035"/>
                  <a:pt x="2446" y="21600"/>
                  <a:pt x="3143" y="21600"/>
                </a:cubicBezTo>
                <a:lnTo>
                  <a:pt x="20338" y="21600"/>
                </a:lnTo>
                <a:cubicBezTo>
                  <a:pt x="21035" y="21600"/>
                  <a:pt x="21600" y="20035"/>
                  <a:pt x="21600" y="18105"/>
                </a:cubicBezTo>
                <a:lnTo>
                  <a:pt x="21600" y="3495"/>
                </a:lnTo>
                <a:cubicBezTo>
                  <a:pt x="21600" y="1565"/>
                  <a:pt x="21035" y="0"/>
                  <a:pt x="20338" y="0"/>
                </a:cubicBezTo>
                <a:lnTo>
                  <a:pt x="3143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1. How can we improve these labels?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7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91" name="Shape 79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fct_recode()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4002489" y="3745884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Changes values of levels</a:t>
            </a:r>
          </a:p>
        </p:txBody>
      </p:sp>
      <p:sp>
        <p:nvSpPr>
          <p:cNvPr id="793" name="Shape 793"/>
          <p:cNvSpPr/>
          <p:nvPr/>
        </p:nvSpPr>
        <p:spPr>
          <a:xfrm>
            <a:off x="4053543" y="5585317"/>
            <a:ext cx="16021860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4" name="Shape 794"/>
          <p:cNvSpPr txBox="1"/>
          <p:nvPr/>
        </p:nvSpPr>
        <p:spPr>
          <a:xfrm>
            <a:off x="4197100" y="5955294"/>
            <a:ext cx="16184411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fct_recode(</a:t>
            </a:r>
            <a:r>
              <a:t>f, Independent = "Ind,near dem"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95" name="Shape 795"/>
          <p:cNvSpPr/>
          <p:nvPr/>
        </p:nvSpPr>
        <p:spPr>
          <a:xfrm>
            <a:off x="8327886" y="6950026"/>
            <a:ext cx="6126163" cy="4100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524" y="0"/>
                </a:moveTo>
                <a:lnTo>
                  <a:pt x="12076" y="4874"/>
                </a:lnTo>
                <a:lnTo>
                  <a:pt x="1524" y="4874"/>
                </a:lnTo>
                <a:cubicBezTo>
                  <a:pt x="682" y="4874"/>
                  <a:pt x="0" y="5893"/>
                  <a:pt x="0" y="7151"/>
                </a:cubicBezTo>
                <a:lnTo>
                  <a:pt x="0" y="19323"/>
                </a:lnTo>
                <a:cubicBezTo>
                  <a:pt x="0" y="20581"/>
                  <a:pt x="682" y="21600"/>
                  <a:pt x="1524" y="21600"/>
                </a:cubicBezTo>
                <a:lnTo>
                  <a:pt x="20076" y="21600"/>
                </a:lnTo>
                <a:cubicBezTo>
                  <a:pt x="20918" y="21600"/>
                  <a:pt x="21600" y="20581"/>
                  <a:pt x="21600" y="19323"/>
                </a:cubicBezTo>
                <a:lnTo>
                  <a:pt x="21600" y="7151"/>
                </a:lnTo>
                <a:cubicBezTo>
                  <a:pt x="21600" y="5893"/>
                  <a:pt x="20918" y="4874"/>
                  <a:pt x="20076" y="4874"/>
                </a:cubicBezTo>
                <a:lnTo>
                  <a:pt x="12972" y="4874"/>
                </a:lnTo>
                <a:lnTo>
                  <a:pt x="12524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new level = old level pairs </a:t>
            </a:r>
            <a:r>
              <a:rPr b="0"/>
              <a:t>(as a named character vector)</a:t>
            </a:r>
          </a:p>
        </p:txBody>
      </p:sp>
      <p:sp>
        <p:nvSpPr>
          <p:cNvPr id="796" name="Shape 796"/>
          <p:cNvSpPr/>
          <p:nvPr/>
        </p:nvSpPr>
        <p:spPr>
          <a:xfrm>
            <a:off x="4047193" y="6899623"/>
            <a:ext cx="4254104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7546" y="5219"/>
                </a:lnTo>
                <a:cubicBezTo>
                  <a:pt x="17361" y="5167"/>
                  <a:pt x="17172" y="5130"/>
                  <a:pt x="16971" y="5130"/>
                </a:cubicBezTo>
                <a:lnTo>
                  <a:pt x="2194" y="5130"/>
                </a:lnTo>
                <a:cubicBezTo>
                  <a:pt x="983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983" y="21600"/>
                  <a:pt x="2194" y="21600"/>
                </a:cubicBezTo>
                <a:lnTo>
                  <a:pt x="16971" y="21600"/>
                </a:lnTo>
                <a:cubicBezTo>
                  <a:pt x="18183" y="21600"/>
                  <a:pt x="19166" y="20596"/>
                  <a:pt x="19166" y="19358"/>
                </a:cubicBezTo>
                <a:lnTo>
                  <a:pt x="19166" y="7372"/>
                </a:lnTo>
                <a:cubicBezTo>
                  <a:pt x="19166" y="6825"/>
                  <a:pt x="18966" y="6331"/>
                  <a:pt x="18648" y="5941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 with levels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/>
        </p:nvSpPr>
        <p:spPr>
          <a:xfrm>
            <a:off x="850777" y="272931"/>
            <a:ext cx="21949787" cy="133214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00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01" name="Shape 801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filter(!is.na(tvhours))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mutate(partyid = </a:t>
            </a:r>
            <a:r>
              <a:rPr>
                <a:solidFill>
                  <a:schemeClr val="accent1"/>
                </a:solidFill>
              </a:rPr>
              <a:t>fct_recode(</a:t>
            </a:r>
            <a:r>
              <a:rPr>
                <a:solidFill>
                  <a:srgbClr val="000000"/>
                </a:solidFill>
              </a:rPr>
              <a:t>partyid</a:t>
            </a:r>
            <a:r>
              <a:rPr>
                <a:solidFill>
                  <a:schemeClr val="accent1"/>
                </a:solidFill>
              </a:rPr>
              <a:t>,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"Republican, strong"    = "Strong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"Republican, weak"      = "Not str republican",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"Independent, near rep" = "Ind,near rep",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"Independent, near dem" = "Ind,near dem",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"Democrat, weak"        = "Not str democrat",</a:t>
            </a: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"Democrat, strong"      = "Strong democrat")</a:t>
            </a:r>
            <a:r>
              <a:rPr>
                <a:solidFill>
                  <a:srgbClr val="000000"/>
                </a:solidFill>
              </a:rPr>
              <a:t>)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group_by(partyid)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ggplot(aes(tvhours, </a:t>
            </a:r>
            <a:r>
              <a:rPr>
                <a:solidFill>
                  <a:schemeClr val="accent1"/>
                </a:solidFill>
              </a:rPr>
              <a:t>fct_reorder(</a:t>
            </a:r>
            <a:r>
              <a:rPr>
                <a:solidFill>
                  <a:srgbClr val="000000"/>
                </a:solidFill>
              </a:rPr>
              <a:t>partyid</a:t>
            </a:r>
            <a:r>
              <a:rPr>
                <a:solidFill>
                  <a:schemeClr val="accent1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tvhours)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geom_point() + labs(y = "partyid")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Rplot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1" name="Group 811"/>
          <p:cNvGrpSpPr/>
          <p:nvPr/>
        </p:nvGrpSpPr>
        <p:grpSpPr>
          <a:xfrm>
            <a:off x="7973648" y="970557"/>
            <a:ext cx="4976813" cy="9366505"/>
            <a:chOff x="-421481" y="0"/>
            <a:chExt cx="4976812" cy="9366503"/>
          </a:xfrm>
        </p:grpSpPr>
        <p:sp>
          <p:nvSpPr>
            <p:cNvPr id="805" name="Shape 805"/>
            <p:cNvSpPr/>
            <p:nvPr/>
          </p:nvSpPr>
          <p:spPr>
            <a:xfrm>
              <a:off x="-421482" y="7308648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conservative</a:t>
              </a:r>
            </a:p>
          </p:txBody>
        </p:sp>
        <p:sp>
          <p:nvSpPr>
            <p:cNvPr id="806" name="Shape 806"/>
            <p:cNvSpPr/>
            <p:nvPr/>
          </p:nvSpPr>
          <p:spPr>
            <a:xfrm>
              <a:off x="-421482" y="836121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conservative</a:t>
              </a:r>
            </a:p>
          </p:txBody>
        </p:sp>
        <p:sp>
          <p:nvSpPr>
            <p:cNvPr id="807" name="Shape 807"/>
            <p:cNvSpPr/>
            <p:nvPr/>
          </p:nvSpPr>
          <p:spPr>
            <a:xfrm>
              <a:off x="-421482" y="6256077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rgbClr val="FF26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conservative</a:t>
              </a:r>
            </a:p>
          </p:txBody>
        </p:sp>
        <p:sp>
          <p:nvSpPr>
            <p:cNvPr id="808" name="Shape 808"/>
            <p:cNvSpPr/>
            <p:nvPr/>
          </p:nvSpPr>
          <p:spPr>
            <a:xfrm>
              <a:off x="-421482" y="0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liberal</a:t>
              </a:r>
            </a:p>
          </p:txBody>
        </p:sp>
        <p:sp>
          <p:nvSpPr>
            <p:cNvPr id="809" name="Shape 809"/>
            <p:cNvSpPr/>
            <p:nvPr/>
          </p:nvSpPr>
          <p:spPr>
            <a:xfrm>
              <a:off x="-421482" y="3166138"/>
              <a:ext cx="4976814" cy="1005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liberal</a:t>
              </a:r>
            </a:p>
          </p:txBody>
        </p:sp>
        <p:sp>
          <p:nvSpPr>
            <p:cNvPr id="810" name="Shape 810"/>
            <p:cNvSpPr/>
            <p:nvPr/>
          </p:nvSpPr>
          <p:spPr>
            <a:xfrm>
              <a:off x="-421482" y="4206009"/>
              <a:ext cx="4976814" cy="1005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33" y="0"/>
                  </a:moveTo>
                  <a:cubicBezTo>
                    <a:pt x="3159" y="0"/>
                    <a:pt x="2566" y="1662"/>
                    <a:pt x="2203" y="4187"/>
                  </a:cubicBezTo>
                  <a:lnTo>
                    <a:pt x="0" y="10071"/>
                  </a:lnTo>
                  <a:lnTo>
                    <a:pt x="1974" y="15341"/>
                  </a:lnTo>
                  <a:cubicBezTo>
                    <a:pt x="2268" y="19004"/>
                    <a:pt x="2988" y="21600"/>
                    <a:pt x="3833" y="21600"/>
                  </a:cubicBezTo>
                  <a:lnTo>
                    <a:pt x="19597" y="21600"/>
                  </a:lnTo>
                  <a:cubicBezTo>
                    <a:pt x="20703" y="21600"/>
                    <a:pt x="21600" y="17168"/>
                    <a:pt x="21600" y="11691"/>
                  </a:cubicBezTo>
                  <a:lnTo>
                    <a:pt x="21600" y="9917"/>
                  </a:lnTo>
                  <a:cubicBezTo>
                    <a:pt x="21600" y="4441"/>
                    <a:pt x="20703" y="0"/>
                    <a:pt x="19597" y="0"/>
                  </a:cubicBezTo>
                  <a:lnTo>
                    <a:pt x="383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liberal</a:t>
              </a:r>
            </a:p>
          </p:txBody>
        </p:sp>
      </p:grpSp>
      <p:sp>
        <p:nvSpPr>
          <p:cNvPr id="812" name="Shape 812"/>
          <p:cNvSpPr/>
          <p:nvPr/>
        </p:nvSpPr>
        <p:spPr>
          <a:xfrm>
            <a:off x="15959275" y="7553771"/>
            <a:ext cx="6752251" cy="2671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106"/>
                </a:moveTo>
                <a:lnTo>
                  <a:pt x="0" y="3494"/>
                </a:lnTo>
                <a:cubicBezTo>
                  <a:pt x="0" y="1565"/>
                  <a:pt x="619" y="0"/>
                  <a:pt x="1383" y="0"/>
                </a:cubicBezTo>
                <a:lnTo>
                  <a:pt x="20217" y="0"/>
                </a:lnTo>
                <a:cubicBezTo>
                  <a:pt x="20981" y="0"/>
                  <a:pt x="21600" y="1565"/>
                  <a:pt x="21600" y="3494"/>
                </a:cubicBezTo>
                <a:lnTo>
                  <a:pt x="21600" y="18106"/>
                </a:lnTo>
                <a:cubicBezTo>
                  <a:pt x="21600" y="20035"/>
                  <a:pt x="20981" y="21600"/>
                  <a:pt x="20217" y="21600"/>
                </a:cubicBezTo>
                <a:lnTo>
                  <a:pt x="1383" y="21600"/>
                </a:lnTo>
                <a:cubicBezTo>
                  <a:pt x="619" y="21600"/>
                  <a:pt x="0" y="20035"/>
                  <a:pt x="0" y="18106"/>
                </a:cubicBezTo>
                <a:close/>
              </a:path>
            </a:pathLst>
          </a:custGeom>
          <a:solidFill>
            <a:srgbClr val="99B5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2. How can we combine  these groups?</a:t>
            </a:r>
          </a:p>
        </p:txBody>
      </p:sp>
      <p:sp>
        <p:nvSpPr>
          <p:cNvPr id="813" name="Shape 81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2" grpId="2"/>
      <p:bldP build="whole" bldLvl="1" animBg="1" rev="0" advAuto="0" spid="811" grpId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Collapsing</a:t>
            </a:r>
          </a:p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Shape 81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fct_collapse()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3418650" y="3684847"/>
            <a:ext cx="1374045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Collapses multiple levels into single levels</a:t>
            </a:r>
          </a:p>
        </p:txBody>
      </p:sp>
      <p:sp>
        <p:nvSpPr>
          <p:cNvPr id="820" name="Shape 820"/>
          <p:cNvSpPr/>
          <p:nvPr/>
        </p:nvSpPr>
        <p:spPr>
          <a:xfrm>
            <a:off x="3469704" y="5663980"/>
            <a:ext cx="17257726" cy="248089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1" name="Shape 821"/>
          <p:cNvSpPr txBox="1"/>
          <p:nvPr/>
        </p:nvSpPr>
        <p:spPr>
          <a:xfrm>
            <a:off x="3613261" y="5894258"/>
            <a:ext cx="17352089" cy="2098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fct_collapse(</a:t>
            </a:r>
            <a:r>
              <a:t>f, Liberal = c("Democrat, strong", 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 "Democrat, weak")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822" name="Shape 822"/>
          <p:cNvSpPr/>
          <p:nvPr/>
        </p:nvSpPr>
        <p:spPr>
          <a:xfrm>
            <a:off x="7754101" y="7085045"/>
            <a:ext cx="9360297" cy="4818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91" y="0"/>
                </a:moveTo>
                <a:lnTo>
                  <a:pt x="6197" y="7367"/>
                </a:lnTo>
                <a:lnTo>
                  <a:pt x="997" y="7367"/>
                </a:lnTo>
                <a:cubicBezTo>
                  <a:pt x="447" y="7367"/>
                  <a:pt x="0" y="8235"/>
                  <a:pt x="0" y="9305"/>
                </a:cubicBezTo>
                <a:lnTo>
                  <a:pt x="0" y="19663"/>
                </a:lnTo>
                <a:cubicBezTo>
                  <a:pt x="0" y="20733"/>
                  <a:pt x="447" y="21600"/>
                  <a:pt x="997" y="21600"/>
                </a:cubicBezTo>
                <a:lnTo>
                  <a:pt x="20603" y="21600"/>
                </a:lnTo>
                <a:cubicBezTo>
                  <a:pt x="21153" y="21600"/>
                  <a:pt x="21600" y="20733"/>
                  <a:pt x="21600" y="19663"/>
                </a:cubicBezTo>
                <a:lnTo>
                  <a:pt x="21600" y="9305"/>
                </a:lnTo>
                <a:cubicBezTo>
                  <a:pt x="21600" y="8235"/>
                  <a:pt x="21153" y="7367"/>
                  <a:pt x="20603" y="7367"/>
                </a:cubicBezTo>
                <a:lnTo>
                  <a:pt x="6785" y="7367"/>
                </a:lnTo>
                <a:lnTo>
                  <a:pt x="6491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named arguments set to a character vector </a:t>
            </a:r>
            <a:r>
              <a:rPr b="0"/>
              <a:t>(levels in the vector will be collapsed to the name of the argument)</a:t>
            </a:r>
          </a:p>
        </p:txBody>
      </p:sp>
      <p:sp>
        <p:nvSpPr>
          <p:cNvPr id="823" name="Shape 823"/>
          <p:cNvSpPr/>
          <p:nvPr/>
        </p:nvSpPr>
        <p:spPr>
          <a:xfrm>
            <a:off x="3463354" y="7026705"/>
            <a:ext cx="4871245" cy="4890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5412" y="7680"/>
                </a:lnTo>
                <a:cubicBezTo>
                  <a:pt x="15225" y="7619"/>
                  <a:pt x="15029" y="7576"/>
                  <a:pt x="14821" y="7576"/>
                </a:cubicBezTo>
                <a:lnTo>
                  <a:pt x="1916" y="7576"/>
                </a:lnTo>
                <a:cubicBezTo>
                  <a:pt x="858" y="7576"/>
                  <a:pt x="0" y="8431"/>
                  <a:pt x="0" y="9485"/>
                </a:cubicBezTo>
                <a:lnTo>
                  <a:pt x="0" y="19691"/>
                </a:lnTo>
                <a:cubicBezTo>
                  <a:pt x="0" y="20745"/>
                  <a:pt x="858" y="21600"/>
                  <a:pt x="1916" y="21600"/>
                </a:cubicBezTo>
                <a:lnTo>
                  <a:pt x="14821" y="21600"/>
                </a:lnTo>
                <a:cubicBezTo>
                  <a:pt x="15880" y="21600"/>
                  <a:pt x="16738" y="20745"/>
                  <a:pt x="16738" y="19691"/>
                </a:cubicBezTo>
                <a:lnTo>
                  <a:pt x="16738" y="9485"/>
                </a:lnTo>
                <a:cubicBezTo>
                  <a:pt x="16738" y="9051"/>
                  <a:pt x="16586" y="8656"/>
                  <a:pt x="16342" y="833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 with levels</a:t>
            </a:r>
          </a:p>
        </p:txBody>
      </p:sp>
      <p:sp>
        <p:nvSpPr>
          <p:cNvPr id="824" name="Shape 82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/>
        </p:nvSpPr>
        <p:spPr>
          <a:xfrm>
            <a:off x="1218918" y="204735"/>
            <a:ext cx="21796257" cy="1330653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27" name="Shape 827"/>
          <p:cNvSpPr txBox="1"/>
          <p:nvPr/>
        </p:nvSpPr>
        <p:spPr>
          <a:xfrm>
            <a:off x="1362475" y="284550"/>
            <a:ext cx="21808957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filter(!is.na(tvhours))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mutate(partyid = </a:t>
            </a:r>
            <a:r>
              <a:rPr>
                <a:solidFill>
                  <a:schemeClr val="accent1"/>
                </a:solidFill>
              </a:rPr>
              <a:t>fct_collapse(</a:t>
            </a:r>
            <a:r>
              <a:rPr>
                <a:solidFill>
                  <a:srgbClr val="000000"/>
                </a:solidFill>
              </a:rPr>
              <a:t>partyid</a:t>
            </a:r>
            <a:r>
              <a:rPr>
                <a:solidFill>
                  <a:schemeClr val="accent1"/>
                </a:solidFill>
              </a:rPr>
              <a:t>,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conservative = c("Strong republican",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     "Not str republican",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     "Ind,near rep"),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liberal = c("Strong democrat",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"Not str democrat",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"Ind,near dem")))</a:t>
            </a:r>
            <a:r>
              <a:rPr>
                <a:solidFill>
                  <a:srgbClr val="000000"/>
                </a:solidFill>
              </a:rPr>
              <a:t> %&gt;%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group_by(partyid)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ggplot(aes(tvhours, </a:t>
            </a:r>
            <a:r>
              <a:rPr>
                <a:solidFill>
                  <a:schemeClr val="accent1"/>
                </a:solidFill>
              </a:rPr>
              <a:t>fct_reorder(</a:t>
            </a:r>
            <a:r>
              <a:rPr>
                <a:solidFill>
                  <a:srgbClr val="000000"/>
                </a:solidFill>
              </a:rPr>
              <a:t>partyid</a:t>
            </a:r>
            <a:r>
              <a:rPr>
                <a:solidFill>
                  <a:schemeClr val="accent1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tvhours)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000"/>
              </a:spcBef>
              <a:defRPr sz="5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geom_point() + labs(y = "partyid")</a:t>
            </a:r>
          </a:p>
        </p:txBody>
      </p:sp>
      <p:pic>
        <p:nvPicPr>
          <p:cNvPr id="828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Rplot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6" name="Group 836"/>
          <p:cNvGrpSpPr/>
          <p:nvPr/>
        </p:nvGrpSpPr>
        <p:grpSpPr>
          <a:xfrm>
            <a:off x="5595778" y="5340116"/>
            <a:ext cx="8894701" cy="4701717"/>
            <a:chOff x="0" y="0"/>
            <a:chExt cx="8894699" cy="4701715"/>
          </a:xfrm>
        </p:grpSpPr>
        <p:sp>
          <p:nvSpPr>
            <p:cNvPr id="832" name="Shape 832"/>
            <p:cNvSpPr/>
            <p:nvPr/>
          </p:nvSpPr>
          <p:spPr>
            <a:xfrm>
              <a:off x="1586534" y="0"/>
              <a:ext cx="7308166" cy="3035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332"/>
                  </a:moveTo>
                  <a:lnTo>
                    <a:pt x="0" y="5268"/>
                  </a:lnTo>
                  <a:cubicBezTo>
                    <a:pt x="0" y="2359"/>
                    <a:pt x="980" y="0"/>
                    <a:pt x="2188" y="0"/>
                  </a:cubicBezTo>
                  <a:lnTo>
                    <a:pt x="19412" y="0"/>
                  </a:lnTo>
                  <a:cubicBezTo>
                    <a:pt x="20620" y="0"/>
                    <a:pt x="21600" y="2359"/>
                    <a:pt x="21600" y="5268"/>
                  </a:cubicBezTo>
                  <a:lnTo>
                    <a:pt x="21600" y="16332"/>
                  </a:lnTo>
                  <a:cubicBezTo>
                    <a:pt x="21600" y="19241"/>
                    <a:pt x="20620" y="21600"/>
                    <a:pt x="19412" y="21600"/>
                  </a:cubicBezTo>
                  <a:lnTo>
                    <a:pt x="2188" y="21600"/>
                  </a:lnTo>
                  <a:cubicBezTo>
                    <a:pt x="980" y="21600"/>
                    <a:pt x="0" y="19241"/>
                    <a:pt x="0" y="1633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>
              <a:lvl1pPr>
                <a:lnSpc>
                  <a:spcPct val="90000"/>
                </a:lnSpc>
                <a:defRPr b="1" sz="47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There are relatively few points in each of these groups</a:t>
              </a:r>
            </a:p>
          </p:txBody>
        </p:sp>
        <p:sp>
          <p:nvSpPr>
            <p:cNvPr id="833" name="Shape 833"/>
            <p:cNvSpPr/>
            <p:nvPr/>
          </p:nvSpPr>
          <p:spPr>
            <a:xfrm flipH="1" flipV="1">
              <a:off x="446" y="27718"/>
              <a:ext cx="1970582" cy="718196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4" name="Shape 834"/>
            <p:cNvSpPr/>
            <p:nvPr/>
          </p:nvSpPr>
          <p:spPr>
            <a:xfrm flipH="1" flipV="1">
              <a:off x="0" y="1666473"/>
              <a:ext cx="1998393" cy="1218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 flipH="1">
              <a:off x="74972" y="2560679"/>
              <a:ext cx="1927426" cy="2141037"/>
            </a:xfrm>
            <a:prstGeom prst="line">
              <a:avLst/>
            </a:prstGeom>
            <a:noFill/>
            <a:ln w="190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837" name="Shape 8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6" grpId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Rplot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0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Shape 84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l="0" t="5769" r="0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0" name="Shape 220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flights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mutate(delayed = </a:t>
            </a:r>
            <a:r>
              <a:t>arr_delay &gt; 0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select(arr_delay, delayed)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Shape 84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fct_lump()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4109082" y="3564309"/>
            <a:ext cx="16368496" cy="3572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Collapses levels with fewest values into a single level. Collapses as many levels as possible such that the new level is still the smallest.</a:t>
            </a:r>
          </a:p>
        </p:txBody>
      </p:sp>
      <p:sp>
        <p:nvSpPr>
          <p:cNvPr id="846" name="Shape 846"/>
          <p:cNvSpPr/>
          <p:nvPr/>
        </p:nvSpPr>
        <p:spPr>
          <a:xfrm>
            <a:off x="4160135" y="7035822"/>
            <a:ext cx="16143199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47" name="Shape 847"/>
          <p:cNvSpPr txBox="1"/>
          <p:nvPr/>
        </p:nvSpPr>
        <p:spPr>
          <a:xfrm>
            <a:off x="4303693" y="7405799"/>
            <a:ext cx="15856084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fct_lump(</a:t>
            </a:r>
            <a:r>
              <a:t>f, other_level = "Other", …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848" name="Shape 848"/>
          <p:cNvSpPr/>
          <p:nvPr/>
        </p:nvSpPr>
        <p:spPr>
          <a:xfrm>
            <a:off x="8139732" y="8363622"/>
            <a:ext cx="6006307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50" y="0"/>
                </a:moveTo>
                <a:lnTo>
                  <a:pt x="1593" y="5023"/>
                </a:lnTo>
                <a:lnTo>
                  <a:pt x="1554" y="5023"/>
                </a:lnTo>
                <a:cubicBezTo>
                  <a:pt x="696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696" y="21600"/>
                  <a:pt x="1554" y="21600"/>
                </a:cubicBezTo>
                <a:lnTo>
                  <a:pt x="20046" y="21600"/>
                </a:lnTo>
                <a:cubicBezTo>
                  <a:pt x="20904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904" y="5023"/>
                  <a:pt x="20046" y="5023"/>
                </a:cubicBezTo>
                <a:lnTo>
                  <a:pt x="2506" y="5023"/>
                </a:lnTo>
                <a:lnTo>
                  <a:pt x="205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name of new level</a:t>
            </a:r>
          </a:p>
        </p:txBody>
      </p:sp>
      <p:sp>
        <p:nvSpPr>
          <p:cNvPr id="849" name="Shape 849"/>
          <p:cNvSpPr/>
          <p:nvPr/>
        </p:nvSpPr>
        <p:spPr>
          <a:xfrm>
            <a:off x="4153785" y="8350128"/>
            <a:ext cx="3774680" cy="4164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304" y="0"/>
                </a:moveTo>
                <a:lnTo>
                  <a:pt x="18452" y="5130"/>
                </a:lnTo>
                <a:lnTo>
                  <a:pt x="2473" y="5130"/>
                </a:lnTo>
                <a:cubicBezTo>
                  <a:pt x="1107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1107" y="21600"/>
                  <a:pt x="2473" y="21600"/>
                </a:cubicBezTo>
                <a:lnTo>
                  <a:pt x="19127" y="21600"/>
                </a:lnTo>
                <a:cubicBezTo>
                  <a:pt x="20493" y="21600"/>
                  <a:pt x="21600" y="20596"/>
                  <a:pt x="21600" y="19358"/>
                </a:cubicBezTo>
                <a:lnTo>
                  <a:pt x="21600" y="7372"/>
                </a:lnTo>
                <a:cubicBezTo>
                  <a:pt x="21600" y="6387"/>
                  <a:pt x="20894" y="5561"/>
                  <a:pt x="19919" y="5260"/>
                </a:cubicBezTo>
                <a:lnTo>
                  <a:pt x="19304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 with levels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53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Shape 854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filter(!is.na(tvhours))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mutate(partyid = partyid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fct_collapse(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conservative = c("Strong republican", 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               "Not str republican", "Ind,near rep"),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liberal = c("Strong democrat", "Not str democrat", 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          "Ind,near dem"))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chemeClr val="accent1"/>
                </a:solidFill>
              </a:rPr>
              <a:t>fct_lump()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)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group_by(partyid)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ggplot(aes(tvhours, fct_reorder(partyid, tvhours))) +</a:t>
            </a:r>
            <a:endParaRPr>
              <a:solidFill>
                <a:srgbClr val="000000"/>
              </a:solidFill>
            </a:endParaRPr>
          </a:p>
          <a:p>
            <a:pPr algn="l" defTabSz="543305">
              <a:spcBef>
                <a:spcPts val="900"/>
              </a:spcBef>
              <a:defRPr sz="465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geom_point() + labs(y = "partyid")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Rplot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Shape 85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/>
        </p:nvSpPr>
        <p:spPr>
          <a:xfrm>
            <a:off x="850777" y="272931"/>
            <a:ext cx="22096071" cy="1317013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861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Shape 862"/>
          <p:cNvSpPr txBox="1"/>
          <p:nvPr/>
        </p:nvSpPr>
        <p:spPr>
          <a:xfrm>
            <a:off x="994334" y="352746"/>
            <a:ext cx="21808956" cy="1282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gss_cat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filter(!is.na(tvhours))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mutate(partyid = partyid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fct_collapse(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  conservative = c("Strong republican",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"Not str republican", "Ind,near rep"),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  liberal = c("Strong democrat", "Not str democrat", 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              "Ind,near dem"))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fct_lump()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group_by(partyid)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summarise(tvhours = mean(tvhours)) %&gt;%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ggplot(aes(fct_reorder(partyid, tvhours), tvhours)) +</a:t>
            </a:r>
          </a:p>
          <a:p>
            <a:pPr algn="l" defTabSz="543305">
              <a:spcBef>
                <a:spcPts val="9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  </a:t>
            </a:r>
            <a:r>
              <a:rPr>
                <a:solidFill>
                  <a:schemeClr val="accent1"/>
                </a:solidFill>
              </a:rPr>
              <a:t>geom_col(</a:t>
            </a:r>
            <a:r>
              <a:t>) + labs(x = "partyid") + </a:t>
            </a:r>
            <a:r>
              <a:rPr>
                <a:solidFill>
                  <a:schemeClr val="accent1"/>
                </a:solidFill>
              </a:rPr>
              <a:t>coord_flip()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Rplot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250" y="641350"/>
            <a:ext cx="21907500" cy="1243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5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Shape 86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869" name="factor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4600" y="2170720"/>
            <a:ext cx="14274800" cy="1103052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870" name="Shape 870"/>
          <p:cNvSpPr txBox="1"/>
          <p:nvPr/>
        </p:nvSpPr>
        <p:spPr>
          <a:xfrm>
            <a:off x="4025134" y="-30730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Date times</a:t>
            </a:r>
          </a:p>
        </p:txBody>
      </p:sp>
      <p:pic>
        <p:nvPicPr>
          <p:cNvPr id="873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876" name="Shape 876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Does every year have 365 days?</a:t>
            </a:r>
          </a:p>
        </p:txBody>
      </p:sp>
      <p:sp>
        <p:nvSpPr>
          <p:cNvPr id="877" name="Shape 87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880" name="Shape 880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Does every day have 24 hours?</a:t>
            </a:r>
          </a:p>
        </p:txBody>
      </p:sp>
      <p:sp>
        <p:nvSpPr>
          <p:cNvPr id="881" name="Shape 88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884" name="Shape 884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Does every minute have 60 seconds?</a:t>
            </a:r>
          </a:p>
        </p:txBody>
      </p:sp>
      <p:sp>
        <p:nvSpPr>
          <p:cNvPr id="885" name="Shape 88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 Shot 2017-08-04 at 2.44.55 PM.png"/>
          <p:cNvPicPr>
            <a:picLocks noChangeAspect="1"/>
          </p:cNvPicPr>
          <p:nvPr/>
        </p:nvPicPr>
        <p:blipFill>
          <a:blip r:embed="rId2">
            <a:extLst/>
          </a:blip>
          <a:srcRect l="0" t="5769" r="0" b="11569"/>
          <a:stretch>
            <a:fillRect/>
          </a:stretch>
        </p:blipFill>
        <p:spPr>
          <a:xfrm>
            <a:off x="1063387" y="4595864"/>
            <a:ext cx="22227263" cy="769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1486189" y="925225"/>
            <a:ext cx="21381778" cy="34805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" name="Shape 226"/>
          <p:cNvSpPr txBox="1"/>
          <p:nvPr/>
        </p:nvSpPr>
        <p:spPr>
          <a:xfrm>
            <a:off x="1697331" y="1118770"/>
            <a:ext cx="21206830" cy="3093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flights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mutate(delayed = </a:t>
            </a:r>
            <a:r>
              <a:t>arr_delay &gt; 0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select(arr_delay, delayed)</a:t>
            </a:r>
          </a:p>
        </p:txBody>
      </p:sp>
      <p:sp>
        <p:nvSpPr>
          <p:cNvPr id="227" name="Shape 227"/>
          <p:cNvSpPr/>
          <p:nvPr/>
        </p:nvSpPr>
        <p:spPr>
          <a:xfrm>
            <a:off x="14847104" y="6695180"/>
            <a:ext cx="5466544" cy="34932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928"/>
                </a:moveTo>
                <a:lnTo>
                  <a:pt x="0" y="2672"/>
                </a:lnTo>
                <a:cubicBezTo>
                  <a:pt x="0" y="1196"/>
                  <a:pt x="765" y="0"/>
                  <a:pt x="1708" y="0"/>
                </a:cubicBezTo>
                <a:lnTo>
                  <a:pt x="19892" y="0"/>
                </a:lnTo>
                <a:cubicBezTo>
                  <a:pt x="20835" y="0"/>
                  <a:pt x="21600" y="1196"/>
                  <a:pt x="21600" y="2672"/>
                </a:cubicBezTo>
                <a:lnTo>
                  <a:pt x="21600" y="18928"/>
                </a:lnTo>
                <a:cubicBezTo>
                  <a:pt x="21600" y="20404"/>
                  <a:pt x="20835" y="21600"/>
                  <a:pt x="19892" y="21600"/>
                </a:cubicBezTo>
                <a:lnTo>
                  <a:pt x="1708" y="21600"/>
                </a:lnTo>
                <a:cubicBezTo>
                  <a:pt x="765" y="21600"/>
                  <a:pt x="0" y="20404"/>
                  <a:pt x="0" y="18928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Can we compute the proportion of NYC flights that arrived late?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888" name="Shape 888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does a month measure?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Shape 892"/>
          <p:cNvSpPr txBox="1"/>
          <p:nvPr/>
        </p:nvSpPr>
        <p:spPr>
          <a:xfrm>
            <a:off x="3398551" y="4427668"/>
            <a:ext cx="179793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77519" indent="-477519" algn="l" defTabSz="549148">
              <a:buSzPct val="100000"/>
              <a:buAutoNum type="arabicPeriod" startAt="1"/>
              <a:defRPr sz="564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>
                <a:solidFill>
                  <a:srgbClr val="78AAD6"/>
                </a:solidFill>
              </a:rPr>
              <a:t>instants</a:t>
            </a:r>
            <a:r>
              <a:t> </a:t>
            </a:r>
            <a:r>
              <a:t>- specific moments in time (e.g., Jan 1, 2017)</a:t>
            </a:r>
          </a:p>
          <a:p>
            <a:pPr marL="477519" indent="-477519" algn="l" defTabSz="549148">
              <a:buSzPct val="100000"/>
              <a:buAutoNum type="arabicPeriod" startAt="1"/>
              <a:defRPr sz="564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 b="1">
                <a:solidFill>
                  <a:srgbClr val="A8D379"/>
                </a:solidFill>
              </a:rPr>
              <a:t>time spans </a:t>
            </a:r>
            <a:r>
              <a:t>- spans of time (e.g., a day)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Dates and times involve: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hape 896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Most useful skills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5519306" y="4133652"/>
            <a:ext cx="13345388" cy="5448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Creating dates/times (i.e. </a:t>
            </a:r>
            <a:r>
              <a:rPr i="1"/>
              <a:t>parsing</a:t>
            </a:r>
            <a:r>
              <a:t>)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Access and change parts of a date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Deal with time zones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Do math with instants and time spans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Warm Up</a:t>
            </a:r>
          </a:p>
        </p:txBody>
      </p:sp>
      <p:sp>
        <p:nvSpPr>
          <p:cNvPr id="901" name="Shape 901"/>
          <p:cNvSpPr txBox="1"/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Decide in your group: 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</a:defRPr>
            </a:pPr>
            <a:r>
              <a:t>What is the best time of day to fly?</a:t>
            </a:r>
          </a:p>
          <a:p>
            <a:pPr marL="1609876" indent="-838200" defTabSz="584200">
              <a:spcBef>
                <a:spcPts val="2400"/>
              </a:spcBef>
              <a:buSzPct val="100000"/>
              <a:defRPr sz="6000">
                <a:solidFill>
                  <a:srgbClr val="005493"/>
                </a:solidFill>
              </a:defRPr>
            </a:pPr>
            <a:r>
              <a:t>What is the best day of the week to fly?</a:t>
            </a:r>
          </a:p>
        </p:txBody>
      </p:sp>
      <p:pic>
        <p:nvPicPr>
          <p:cNvPr id="902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903" name="Shape 903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9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02"/>
                </p:tgtEl>
              </p:cMediaNode>
            </p:video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Shape 907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08" name="Shape 908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flights </a:t>
            </a:r>
            <a:r>
              <a:rPr>
                <a:solidFill>
                  <a:srgbClr val="A6AAA9"/>
                </a:solidFill>
              </a:rPr>
              <a:t>%&gt;% select(c(1, 2, 3, 17, 18, 5, 19))</a:t>
            </a:r>
          </a:p>
        </p:txBody>
      </p:sp>
      <p:sp>
        <p:nvSpPr>
          <p:cNvPr id="909" name="Shape 909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0" name="Shape 910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9" grpId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837" y="-911334"/>
            <a:ext cx="21206830" cy="1413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3" name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Shape 914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15" name="Shape 915"/>
          <p:cNvSpPr txBox="1"/>
          <p:nvPr/>
        </p:nvSpPr>
        <p:spPr>
          <a:xfrm>
            <a:off x="1697330" y="5123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ggplot(mapping = aes(x = </a:t>
            </a:r>
            <a:r>
              <a:rPr>
                <a:solidFill>
                  <a:schemeClr val="accent1"/>
                </a:solidFill>
              </a:rPr>
              <a:t>sched_dep_time</a:t>
            </a:r>
            <a:r>
              <a:t>, y = arr_delay)) + </a:t>
            </a:r>
          </a:p>
          <a:p>
            <a:pPr algn="l" defTabSz="537463">
              <a:spcBef>
                <a:spcPts val="1300"/>
              </a:spcBef>
              <a:defRPr sz="4600">
                <a:latin typeface="Monaco"/>
                <a:ea typeface="Monaco"/>
                <a:cs typeface="Monaco"/>
                <a:sym typeface="Monaco"/>
              </a:defRPr>
            </a:pPr>
            <a:r>
              <a:t>    geom_point(alpha = 0.2) + geom_smooth()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Screen Shot 2017-08-04 at 4.25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155" y="3005159"/>
            <a:ext cx="21957847" cy="9975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R-logo.001.png"/>
          <p:cNvPicPr>
            <a:picLocks noChangeAspect="1"/>
          </p:cNvPicPr>
          <p:nvPr/>
        </p:nvPicPr>
        <p:blipFill>
          <a:blip r:embed="rId3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Shape 919"/>
          <p:cNvSpPr/>
          <p:nvPr/>
        </p:nvSpPr>
        <p:spPr>
          <a:xfrm>
            <a:off x="1486189" y="925225"/>
            <a:ext cx="21381778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20" name="Shape 920"/>
          <p:cNvSpPr txBox="1"/>
          <p:nvPr/>
        </p:nvSpPr>
        <p:spPr>
          <a:xfrm>
            <a:off x="1697331" y="1118770"/>
            <a:ext cx="21206830" cy="104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flights </a:t>
            </a:r>
            <a:r>
              <a:rPr>
                <a:solidFill>
                  <a:srgbClr val="A6AAA9"/>
                </a:solidFill>
              </a:rPr>
              <a:t>%&gt;% select(c(1, 2, 3, 17, 18, 5, 19))</a:t>
            </a:r>
          </a:p>
        </p:txBody>
      </p:sp>
      <p:sp>
        <p:nvSpPr>
          <p:cNvPr id="921" name="Shape 921"/>
          <p:cNvSpPr/>
          <p:nvPr/>
        </p:nvSpPr>
        <p:spPr>
          <a:xfrm>
            <a:off x="12163408" y="2488800"/>
            <a:ext cx="4905459" cy="1650627"/>
          </a:xfrm>
          <a:prstGeom prst="ellipse">
            <a:avLst/>
          </a:prstGeom>
          <a:ln w="165100">
            <a:solidFill>
              <a:schemeClr val="accent1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22" name="Shape 92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Creating dates</a:t>
            </a:r>
          </a:p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27" name="Shape 927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2017-01-01 12:34:56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(some of)</a:t>
            </a:r>
            <a:r>
              <a:t> R’s instant 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Shape 931"/>
          <p:cNvSpPr/>
          <p:nvPr/>
        </p:nvSpPr>
        <p:spPr>
          <a:xfrm>
            <a:off x="7955125" y="3202613"/>
            <a:ext cx="8748109" cy="1270001"/>
          </a:xfrm>
          <a:prstGeom prst="roundRect">
            <a:avLst>
              <a:gd name="adj" fmla="val 15000"/>
            </a:avLst>
          </a:prstGeom>
          <a:solidFill>
            <a:srgbClr val="C0C0C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2" name="Shape 93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POSIXct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2017-01-01 12:34:56</a:t>
            </a:r>
          </a:p>
        </p:txBody>
      </p:sp>
      <p:sp>
        <p:nvSpPr>
          <p:cNvPr id="934" name="Shape 934"/>
          <p:cNvSpPr/>
          <p:nvPr/>
        </p:nvSpPr>
        <p:spPr>
          <a:xfrm>
            <a:off x="4120401" y="6101440"/>
            <a:ext cx="16143199" cy="483996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35" name="Shape 935"/>
          <p:cNvSpPr txBox="1"/>
          <p:nvPr/>
        </p:nvSpPr>
        <p:spPr>
          <a:xfrm>
            <a:off x="4303693" y="6185422"/>
            <a:ext cx="15856084" cy="4672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Sys.time()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 12:34:56 EST"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unclass(Sys.time())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1483292096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73201">
              <a:defRPr sz="4860">
                <a:latin typeface="Helvetica"/>
                <a:ea typeface="Helvetica"/>
                <a:cs typeface="Helvetica"/>
                <a:sym typeface="Helvetica"/>
              </a:defRPr>
            </a:pPr>
            <a:r>
              <a:t>Stored as the number of seconds since </a:t>
            </a:r>
            <a:r>
              <a:rPr b="1">
                <a:solidFill>
                  <a:srgbClr val="919191"/>
                </a:solidFill>
              </a:rPr>
              <a:t>1970-01-01 00:00:00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 txBox="1"/>
          <p:nvPr/>
        </p:nvSpPr>
        <p:spPr>
          <a:xfrm>
            <a:off x="7919893" y="5257766"/>
            <a:ext cx="8544215" cy="3200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1108709" indent="-1108709" algn="l" defTabSz="566674">
              <a:buSzPct val="100000"/>
              <a:buAutoNum type="arabicPeriod" startAt="1"/>
              <a:defRPr sz="7275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Logical tests</a:t>
            </a:r>
          </a:p>
          <a:p>
            <a:pPr lvl="1" marL="1108709" indent="-1108709" algn="l" defTabSz="566674">
              <a:buSzPct val="100000"/>
              <a:buAutoNum type="arabicPeriod" startAt="1"/>
              <a:defRPr sz="7275">
                <a:latin typeface="Helvetica"/>
                <a:ea typeface="Helvetica"/>
                <a:cs typeface="Helvetica"/>
                <a:sym typeface="Helvetica"/>
              </a:defRPr>
            </a:pPr>
            <a:r>
              <a:t>Math with logicals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Most useful skills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11718515" y="12663871"/>
            <a:ext cx="94697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939" name="Shape 939"/>
          <p:cNvSpPr/>
          <p:nvPr/>
        </p:nvSpPr>
        <p:spPr>
          <a:xfrm>
            <a:off x="7955125" y="3202613"/>
            <a:ext cx="4850864" cy="1270001"/>
          </a:xfrm>
          <a:prstGeom prst="roundRect">
            <a:avLst>
              <a:gd name="adj" fmla="val 15000"/>
            </a:avLst>
          </a:prstGeom>
          <a:solidFill>
            <a:srgbClr val="78AAD6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0" name="Shape 94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Dates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t>2017-01-01</a:t>
            </a:r>
            <a:r>
              <a:t> </a:t>
            </a:r>
            <a:r>
              <a:rPr>
                <a:solidFill>
                  <a:srgbClr val="DCDEE0"/>
                </a:solidFill>
              </a:rPr>
              <a:t>12:34:56</a:t>
            </a:r>
          </a:p>
        </p:txBody>
      </p:sp>
      <p:sp>
        <p:nvSpPr>
          <p:cNvPr id="942" name="Shape 942"/>
          <p:cNvSpPr/>
          <p:nvPr/>
        </p:nvSpPr>
        <p:spPr>
          <a:xfrm>
            <a:off x="4120401" y="6101440"/>
            <a:ext cx="16143199" cy="465010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43" name="Shape 943"/>
          <p:cNvSpPr txBox="1"/>
          <p:nvPr/>
        </p:nvSpPr>
        <p:spPr>
          <a:xfrm>
            <a:off x="4303693" y="6185422"/>
            <a:ext cx="15856084" cy="45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Sys.Date()</a:t>
            </a:r>
          </a:p>
          <a:p>
            <a:pPr algn="l">
              <a:spcBef>
                <a:spcPts val="5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"2017-01-01"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unclass(Sys.Date())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17167</a:t>
            </a:r>
          </a:p>
        </p:txBody>
      </p:sp>
      <p:sp>
        <p:nvSpPr>
          <p:cNvPr id="944" name="Shape 944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78358">
              <a:defRPr sz="59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Stored as the number of days since 1970-01-01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48" name="Shape 94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hms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class for representing just clock times.</a:t>
            </a:r>
          </a:p>
        </p:txBody>
      </p:sp>
      <p:sp>
        <p:nvSpPr>
          <p:cNvPr id="950" name="Shape 950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51" name="Shape 951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library(hms)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type="sldNum" sz="quarter" idx="4294967295"/>
          </p:nvPr>
        </p:nvSpPr>
        <p:spPr>
          <a:xfrm>
            <a:off x="11885612" y="12663871"/>
            <a:ext cx="612776" cy="498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5842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960" name="Group 960"/>
          <p:cNvGrpSpPr/>
          <p:nvPr/>
        </p:nvGrpSpPr>
        <p:grpSpPr>
          <a:xfrm>
            <a:off x="1916092" y="581720"/>
            <a:ext cx="9339650" cy="12554800"/>
            <a:chOff x="0" y="0"/>
            <a:chExt cx="9339649" cy="12554799"/>
          </a:xfrm>
        </p:grpSpPr>
        <p:sp>
          <p:nvSpPr>
            <p:cNvPr id="955" name="Shape 955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6" name="Shape 956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install.packages("tidyverse")</a:t>
              </a:r>
            </a:p>
          </p:txBody>
        </p:sp>
        <p:sp>
          <p:nvSpPr>
            <p:cNvPr id="957" name="Shape 957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does the equivalent of</a:t>
              </a:r>
            </a:p>
          </p:txBody>
        </p:sp>
        <p:sp>
          <p:nvSpPr>
            <p:cNvPr id="958" name="Shape 958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59" name="Shape 959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install.packages("lubridate")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install.packages("hms")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install.packages("DBI")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install.packages("haven")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install.packages("httr")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install.packages("jsonlite")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install.packages("readxl")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install.packages("rvest")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install.packages("xml2")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install.packages("modelr")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install.packages("broom")</a:t>
              </a:r>
            </a:p>
          </p:txBody>
        </p:sp>
      </p:grpSp>
      <p:grpSp>
        <p:nvGrpSpPr>
          <p:cNvPr id="966" name="Group 966"/>
          <p:cNvGrpSpPr/>
          <p:nvPr/>
        </p:nvGrpSpPr>
        <p:grpSpPr>
          <a:xfrm>
            <a:off x="13128257" y="579480"/>
            <a:ext cx="9339650" cy="12554800"/>
            <a:chOff x="0" y="0"/>
            <a:chExt cx="9339649" cy="12554799"/>
          </a:xfrm>
        </p:grpSpPr>
        <p:sp>
          <p:nvSpPr>
            <p:cNvPr id="961" name="Shape 961"/>
            <p:cNvSpPr/>
            <p:nvPr/>
          </p:nvSpPr>
          <p:spPr>
            <a:xfrm>
              <a:off x="7235" y="0"/>
              <a:ext cx="9325179" cy="1253360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2" name="Shape 962"/>
            <p:cNvSpPr txBox="1"/>
            <p:nvPr/>
          </p:nvSpPr>
          <p:spPr>
            <a:xfrm>
              <a:off x="205754" y="224795"/>
              <a:ext cx="9049023" cy="8702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algn="l">
                <a:spcBef>
                  <a:spcPts val="1500"/>
                </a:spcBef>
                <a:defRPr sz="4000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pPr/>
              <a:r>
                <a:t>library("tidyverse")</a:t>
              </a:r>
            </a:p>
          </p:txBody>
        </p:sp>
        <p:sp>
          <p:nvSpPr>
            <p:cNvPr id="963" name="Shape 963"/>
            <p:cNvSpPr txBox="1"/>
            <p:nvPr/>
          </p:nvSpPr>
          <p:spPr>
            <a:xfrm>
              <a:off x="0" y="1213627"/>
              <a:ext cx="9339650" cy="13731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5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does the equivalent of</a:t>
              </a:r>
            </a:p>
          </p:txBody>
        </p:sp>
        <p:sp>
          <p:nvSpPr>
            <p:cNvPr id="964" name="Shape 964"/>
            <p:cNvSpPr/>
            <p:nvPr/>
          </p:nvSpPr>
          <p:spPr>
            <a:xfrm>
              <a:off x="7235" y="2711689"/>
              <a:ext cx="9325179" cy="9843111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965" name="Shape 965"/>
            <p:cNvSpPr txBox="1"/>
            <p:nvPr/>
          </p:nvSpPr>
          <p:spPr>
            <a:xfrm>
              <a:off x="205754" y="2734391"/>
              <a:ext cx="9049023" cy="9797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library("ggplot2")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library("dplyr")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library("tidyr")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library("readr")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library("purrr")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library("tibble")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library("stringr")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library("forcats")</a:t>
              </a: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356362">
                <a:spcBef>
                  <a:spcPts val="900"/>
                </a:spcBef>
                <a:defRPr sz="2318">
                  <a:solidFill>
                    <a:schemeClr val="accent1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</p:grpSp>
      <p:sp>
        <p:nvSpPr>
          <p:cNvPr id="967" name="Shape 967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68" name="Shape 96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69" name="Shape 969"/>
          <p:cNvSpPr/>
          <p:nvPr/>
        </p:nvSpPr>
        <p:spPr>
          <a:xfrm flipH="1">
            <a:off x="6714588" y="7919722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0" name="Shape 970"/>
          <p:cNvSpPr/>
          <p:nvPr/>
        </p:nvSpPr>
        <p:spPr>
          <a:xfrm flipH="1">
            <a:off x="7635060" y="7375323"/>
            <a:ext cx="1270001" cy="535511"/>
          </a:xfrm>
          <a:prstGeom prst="rightArrow">
            <a:avLst>
              <a:gd name="adj1" fmla="val 32000"/>
              <a:gd name="adj2" fmla="val 86968"/>
            </a:avLst>
          </a:prstGeom>
          <a:solidFill>
            <a:srgbClr val="000000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Shape 975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76" name="Shape 97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hms()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DEE0"/>
                </a:solidFill>
              </a:rPr>
              <a:t>2017-01-01</a:t>
            </a:r>
            <a:r>
              <a:t> 12:34:56</a:t>
            </a:r>
          </a:p>
        </p:txBody>
      </p:sp>
      <p:sp>
        <p:nvSpPr>
          <p:cNvPr id="978" name="Shape 978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297941">
              <a:defRPr sz="2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* on a typical day</a:t>
            </a:r>
          </a:p>
        </p:txBody>
      </p:sp>
      <p:sp>
        <p:nvSpPr>
          <p:cNvPr id="979" name="Shape 979"/>
          <p:cNvSpPr/>
          <p:nvPr/>
        </p:nvSpPr>
        <p:spPr>
          <a:xfrm>
            <a:off x="4085251" y="7487477"/>
            <a:ext cx="11374438" cy="4429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085" y="0"/>
                </a:moveTo>
                <a:lnTo>
                  <a:pt x="6844" y="6118"/>
                </a:lnTo>
                <a:lnTo>
                  <a:pt x="821" y="6118"/>
                </a:lnTo>
                <a:cubicBezTo>
                  <a:pt x="367" y="6118"/>
                  <a:pt x="0" y="7061"/>
                  <a:pt x="0" y="8225"/>
                </a:cubicBezTo>
                <a:lnTo>
                  <a:pt x="0" y="19492"/>
                </a:lnTo>
                <a:cubicBezTo>
                  <a:pt x="0" y="20656"/>
                  <a:pt x="367" y="21600"/>
                  <a:pt x="821" y="21600"/>
                </a:cubicBezTo>
                <a:lnTo>
                  <a:pt x="20779" y="21600"/>
                </a:lnTo>
                <a:cubicBezTo>
                  <a:pt x="21233" y="21600"/>
                  <a:pt x="21600" y="20656"/>
                  <a:pt x="21600" y="19492"/>
                </a:cubicBezTo>
                <a:lnTo>
                  <a:pt x="21600" y="8225"/>
                </a:lnTo>
                <a:cubicBezTo>
                  <a:pt x="21600" y="7061"/>
                  <a:pt x="21233" y="6118"/>
                  <a:pt x="20779" y="6118"/>
                </a:cubicBezTo>
                <a:lnTo>
                  <a:pt x="7326" y="6118"/>
                </a:lnTo>
                <a:lnTo>
                  <a:pt x="7085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numbers of each unit to add to the time</a:t>
            </a:r>
          </a:p>
        </p:txBody>
      </p:sp>
      <p:sp>
        <p:nvSpPr>
          <p:cNvPr id="980" name="Shape 980"/>
          <p:cNvSpPr/>
          <p:nvPr/>
        </p:nvSpPr>
        <p:spPr>
          <a:xfrm>
            <a:off x="4131336" y="6077472"/>
            <a:ext cx="16200798" cy="150730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1" name="Shape 981"/>
          <p:cNvSpPr txBox="1"/>
          <p:nvPr/>
        </p:nvSpPr>
        <p:spPr>
          <a:xfrm>
            <a:off x="4274893" y="6247096"/>
            <a:ext cx="15913684" cy="1168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1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hms(</a:t>
            </a:r>
            <a:r>
              <a:t>seconds, minutes, hours, days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985" name="Shape 985"/>
          <p:cNvSpPr/>
          <p:nvPr/>
        </p:nvSpPr>
        <p:spPr>
          <a:xfrm>
            <a:off x="12636218" y="3202613"/>
            <a:ext cx="3971299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6" name="Shape 9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hms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55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DCDEE0"/>
                </a:solidFill>
              </a:rPr>
              <a:t>2017-01-01</a:t>
            </a:r>
            <a:r>
              <a:t> 12:34:56</a:t>
            </a:r>
          </a:p>
        </p:txBody>
      </p:sp>
      <p:sp>
        <p:nvSpPr>
          <p:cNvPr id="988" name="Shape 988"/>
          <p:cNvSpPr/>
          <p:nvPr/>
        </p:nvSpPr>
        <p:spPr>
          <a:xfrm>
            <a:off x="4120401" y="6101440"/>
            <a:ext cx="16143199" cy="581048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989" name="Shape 989"/>
          <p:cNvSpPr txBox="1"/>
          <p:nvPr/>
        </p:nvSpPr>
        <p:spPr>
          <a:xfrm>
            <a:off x="4303693" y="6185422"/>
            <a:ext cx="15856084" cy="5642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66674">
              <a:spcBef>
                <a:spcPts val="1400"/>
              </a:spcBef>
              <a:defRPr sz="5432">
                <a:latin typeface="Monaco"/>
                <a:ea typeface="Monaco"/>
                <a:cs typeface="Monaco"/>
                <a:sym typeface="Monaco"/>
              </a:defRPr>
            </a:pPr>
            <a:r>
              <a:t>hms(</a:t>
            </a:r>
            <a:r>
              <a:rPr>
                <a:solidFill>
                  <a:schemeClr val="accent1"/>
                </a:solidFill>
              </a:rPr>
              <a:t>seconds = 56, min = 34, hour = 12</a:t>
            </a:r>
            <a:r>
              <a:t>)</a:t>
            </a:r>
          </a:p>
          <a:p>
            <a:pPr algn="l" defTabSz="566674">
              <a:spcBef>
                <a:spcPts val="4800"/>
              </a:spcBef>
              <a:defRPr sz="5432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12:34:56</a:t>
            </a:r>
          </a:p>
          <a:p>
            <a:pPr algn="l" defTabSz="566674">
              <a:spcBef>
                <a:spcPts val="1400"/>
              </a:spcBef>
              <a:defRPr sz="5432">
                <a:latin typeface="Monaco"/>
                <a:ea typeface="Monaco"/>
                <a:cs typeface="Monaco"/>
                <a:sym typeface="Monaco"/>
              </a:defRPr>
            </a:pPr>
            <a:r>
              <a:t>unclass(hms(56, 34, 12))</a:t>
            </a:r>
          </a:p>
          <a:p>
            <a:pPr algn="l" defTabSz="566674">
              <a:spcBef>
                <a:spcPts val="1400"/>
              </a:spcBef>
              <a:defRPr sz="5432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45296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4136615" y="4538332"/>
            <a:ext cx="16110770" cy="158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49148">
              <a:defRPr sz="56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Stored as the number of seconds since 00:00:00.*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297941">
              <a:defRPr sz="2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* on a typical day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5</a:t>
            </a:r>
          </a:p>
        </p:txBody>
      </p:sp>
      <p:sp>
        <p:nvSpPr>
          <p:cNvPr id="995" name="Shape 995"/>
          <p:cNvSpPr txBox="1"/>
          <p:nvPr>
            <p:ph type="body" idx="4294967295"/>
          </p:nvPr>
        </p:nvSpPr>
        <p:spPr>
          <a:xfrm>
            <a:off x="1967655" y="2367270"/>
            <a:ext cx="20448689" cy="984705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What is the best time of day to fly?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Use the </a:t>
            </a:r>
            <a:r>
              <a:rPr b="1"/>
              <a:t>hour</a:t>
            </a:r>
            <a:r>
              <a:t> and </a:t>
            </a:r>
            <a:r>
              <a:rPr b="1"/>
              <a:t>minute</a:t>
            </a:r>
            <a:r>
              <a:t> variables in flights to make a new variable that shows the </a:t>
            </a:r>
            <a:r>
              <a:rPr b="1"/>
              <a:t>time</a:t>
            </a:r>
            <a:r>
              <a:t> of each flight as an hms.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Then use a smooth line to plot the relationship between time of day and </a:t>
            </a:r>
            <a:r>
              <a:rPr b="1"/>
              <a:t>arr_delay</a:t>
            </a:r>
            <a:r>
              <a:t>.</a:t>
            </a:r>
          </a:p>
        </p:txBody>
      </p:sp>
      <p:pic>
        <p:nvPicPr>
          <p:cNvPr id="996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997" name="Shape 997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96"/>
                </p:tgtEl>
              </p:cMediaNode>
            </p:video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0" name="Rplot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275" y="-911708"/>
            <a:ext cx="21207953" cy="141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Shape 1001"/>
          <p:cNvSpPr/>
          <p:nvPr/>
        </p:nvSpPr>
        <p:spPr>
          <a:xfrm>
            <a:off x="1486189" y="318816"/>
            <a:ext cx="21381778" cy="346883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02" name="Shape 1002"/>
          <p:cNvSpPr txBox="1"/>
          <p:nvPr/>
        </p:nvSpPr>
        <p:spPr>
          <a:xfrm>
            <a:off x="1697330" y="410762"/>
            <a:ext cx="21206831" cy="329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  mutate(</a:t>
            </a:r>
            <a:r>
              <a:rPr>
                <a:solidFill>
                  <a:schemeClr val="accent1"/>
                </a:solidFill>
              </a:rPr>
              <a:t>time = hms(hour = hour, minute = minute)</a:t>
            </a:r>
            <a:r>
              <a:t>) %&gt;%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  ggplot(aes(</a:t>
            </a:r>
            <a:r>
              <a:rPr>
                <a:solidFill>
                  <a:schemeClr val="accent1"/>
                </a:solidFill>
              </a:rPr>
              <a:t>time</a:t>
            </a:r>
            <a:r>
              <a:t>, arr_delay)) + </a:t>
            </a:r>
          </a:p>
          <a:p>
            <a:pPr algn="l" defTabSz="479044">
              <a:spcBef>
                <a:spcPts val="1200"/>
              </a:spcBef>
              <a:defRPr sz="4100">
                <a:latin typeface="Monaco"/>
                <a:ea typeface="Monaco"/>
                <a:cs typeface="Monaco"/>
                <a:sym typeface="Monaco"/>
              </a:defRPr>
            </a:pPr>
            <a:r>
              <a:t>    geom_point(alpha = 0.2) + geom_smooth()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5" name="Rplot0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4776" y="493184"/>
            <a:ext cx="19094448" cy="1272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pdf-hourly-delay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4601" y="405626"/>
            <a:ext cx="20194798" cy="12904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Challenge</a:t>
            </a:r>
          </a:p>
        </p:txBody>
      </p:sp>
      <p:sp>
        <p:nvSpPr>
          <p:cNvPr id="1011" name="Shape 1011"/>
          <p:cNvSpPr txBox="1"/>
          <p:nvPr>
            <p:ph type="body" idx="4294967295"/>
          </p:nvPr>
        </p:nvSpPr>
        <p:spPr>
          <a:xfrm>
            <a:off x="2815418" y="2726858"/>
            <a:ext cx="18753164" cy="942695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54990">
              <a:spcBef>
                <a:spcPts val="2200"/>
              </a:spcBef>
              <a:buSzTx/>
              <a:buNone/>
              <a:defRPr sz="5700">
                <a:solidFill>
                  <a:srgbClr val="005493"/>
                </a:solidFill>
              </a:defRPr>
            </a:pPr>
            <a:r>
              <a:t>Work as a group to modify your code to make the previous graph. You will need to:</a:t>
            </a:r>
          </a:p>
          <a:p>
            <a:pPr marL="844550" indent="-844550" defTabSz="554990">
              <a:spcBef>
                <a:spcPts val="2200"/>
              </a:spcBef>
              <a:buSzPct val="100000"/>
              <a:buAutoNum type="arabicPeriod" startAt="1"/>
              <a:defRPr sz="5700">
                <a:solidFill>
                  <a:srgbClr val="005493"/>
                </a:solidFill>
              </a:defRPr>
            </a:pPr>
            <a:r>
              <a:t>Select just the time, arr_delay, and dep_delay variables</a:t>
            </a:r>
          </a:p>
          <a:p>
            <a:pPr marL="844550" indent="-844550" defTabSz="554990">
              <a:spcBef>
                <a:spcPts val="2200"/>
              </a:spcBef>
              <a:buSzPct val="100000"/>
              <a:buAutoNum type="arabicPeriod" startAt="1"/>
              <a:defRPr sz="5700">
                <a:solidFill>
                  <a:srgbClr val="005493"/>
                </a:solidFill>
              </a:defRPr>
            </a:pPr>
            <a:r>
              <a:t>Gather the arr_delay and dep_delay columns into a key:value column pair names type and delay</a:t>
            </a:r>
          </a:p>
          <a:p>
            <a:pPr marL="844550" indent="-844550" defTabSz="554990">
              <a:spcBef>
                <a:spcPts val="2200"/>
              </a:spcBef>
              <a:buSzPct val="100000"/>
              <a:buAutoNum type="arabicPeriod" startAt="1"/>
              <a:defRPr sz="5700">
                <a:solidFill>
                  <a:srgbClr val="005493"/>
                </a:solidFill>
              </a:defRPr>
            </a:pPr>
            <a:r>
              <a:t>Recode the delay column to contain "Departure" and "Arrival" values</a:t>
            </a:r>
          </a:p>
          <a:p>
            <a:pPr marL="844550" indent="-844550" defTabSz="554990">
              <a:spcBef>
                <a:spcPts val="2200"/>
              </a:spcBef>
              <a:buSzPct val="100000"/>
              <a:buAutoNum type="arabicPeriod" startAt="1"/>
              <a:defRPr sz="5700">
                <a:solidFill>
                  <a:srgbClr val="005493"/>
                </a:solidFill>
              </a:defRPr>
            </a:pPr>
            <a:r>
              <a:t>Reorder the type column (which is a factor) by the time and "value" column.</a:t>
            </a:r>
          </a:p>
        </p:txBody>
      </p:sp>
      <p:pic>
        <p:nvPicPr>
          <p:cNvPr id="1012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1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236" name="Shape 236"/>
          <p:cNvSpPr txBox="1"/>
          <p:nvPr>
            <p:ph type="body" sz="quarter" idx="4294967295"/>
          </p:nvPr>
        </p:nvSpPr>
        <p:spPr>
          <a:xfrm>
            <a:off x="5772498" y="4014328"/>
            <a:ext cx="12839004" cy="342900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What does this return?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TRUE + 0</a:t>
            </a:r>
          </a:p>
        </p:txBody>
      </p:sp>
      <p:sp>
        <p:nvSpPr>
          <p:cNvPr id="237" name="Shape 237"/>
          <p:cNvSpPr txBox="1"/>
          <p:nvPr/>
        </p:nvSpPr>
        <p:spPr>
          <a:xfrm rot="21275570">
            <a:off x="8460699" y="8475574"/>
            <a:ext cx="7462602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5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 an Error!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5" name="Shape 1015"/>
          <p:cNvSpPr/>
          <p:nvPr/>
        </p:nvSpPr>
        <p:spPr>
          <a:xfrm>
            <a:off x="599409" y="462061"/>
            <a:ext cx="23185181" cy="887694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16" name="Shape 1016"/>
          <p:cNvSpPr txBox="1"/>
          <p:nvPr/>
        </p:nvSpPr>
        <p:spPr>
          <a:xfrm>
            <a:off x="793766" y="654737"/>
            <a:ext cx="22796467" cy="870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mutate(time = hms::hms(hour = hour, minute = minute))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 select(time, arr_delay, dep_delay)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gather("type", "delay", 2:3)</a:t>
            </a:r>
            <a:r>
              <a:t>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</a:t>
            </a:r>
            <a:r>
              <a:rPr>
                <a:solidFill>
                  <a:schemeClr val="accent1"/>
                </a:solidFill>
              </a:rPr>
              <a:t>mutate(type = fct_recode(type, 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"Arrival" = "arr_delay", "Departure" = "dep_delay"),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type = fct_reorder2(type, time, delay))</a:t>
            </a:r>
            <a:r>
              <a:t>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ggplot(aes(time, delay, color = type)) + geom_smooth()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Shape 1019"/>
          <p:cNvSpPr txBox="1"/>
          <p:nvPr/>
        </p:nvSpPr>
        <p:spPr>
          <a:xfrm>
            <a:off x="4007752" y="2070618"/>
            <a:ext cx="16368496" cy="7110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is the best day of the week to fly?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6</a:t>
            </a:r>
          </a:p>
        </p:txBody>
      </p:sp>
      <p:sp>
        <p:nvSpPr>
          <p:cNvPr id="1023" name="Shape 1023"/>
          <p:cNvSpPr txBox="1"/>
          <p:nvPr>
            <p:ph type="body" idx="4294967295"/>
          </p:nvPr>
        </p:nvSpPr>
        <p:spPr>
          <a:xfrm>
            <a:off x="1967655" y="3102256"/>
            <a:ext cx="20448690" cy="7349755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Look at the code skeleton for Your Turn 7. Discuss with your neighbor:</a:t>
            </a:r>
          </a:p>
          <a:p>
            <a:pPr marL="914400" indent="-914400" defTabSz="584200">
              <a:spcBef>
                <a:spcPts val="2400"/>
              </a:spcBef>
              <a:buSzPct val="100000"/>
              <a:defRPr sz="7500">
                <a:solidFill>
                  <a:srgbClr val="005493"/>
                </a:solidFill>
              </a:defRPr>
            </a:pPr>
            <a:r>
              <a:t>What does each line do?</a:t>
            </a:r>
          </a:p>
          <a:p>
            <a:pPr marL="914400" indent="-914400" defTabSz="584200">
              <a:spcBef>
                <a:spcPts val="2400"/>
              </a:spcBef>
              <a:buSzPct val="100000"/>
              <a:defRPr sz="7500">
                <a:solidFill>
                  <a:srgbClr val="005493"/>
                </a:solidFill>
              </a:defRPr>
            </a:pPr>
            <a:r>
              <a:t>What will the missing parts need to do?</a:t>
            </a:r>
          </a:p>
        </p:txBody>
      </p:sp>
      <p:pic>
        <p:nvPicPr>
          <p:cNvPr id="1024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25" name="Shape 1025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0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24"/>
                </p:tgtEl>
              </p:cMediaNode>
            </p:video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29" name="Shape 102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lubridate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7830976" y="4266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Functions for working with dates and time spans</a:t>
            </a:r>
          </a:p>
        </p:txBody>
      </p:sp>
      <p:sp>
        <p:nvSpPr>
          <p:cNvPr id="1031" name="Shape 1031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32" name="Shape 1032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library(lubridate)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36" name="Shape 103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ymd() family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3170537" y="4688445"/>
            <a:ext cx="180490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37463">
              <a:defRPr sz="64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parse strings as dates, use the function whose name is y, m, d, h, m, s in the correct order.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170791" y="7086678"/>
            <a:ext cx="17569586" cy="45095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39" name="Shape 1039"/>
          <p:cNvSpPr txBox="1"/>
          <p:nvPr/>
        </p:nvSpPr>
        <p:spPr>
          <a:xfrm>
            <a:off x="3314348" y="7456654"/>
            <a:ext cx="15913684" cy="461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ymd(</a:t>
            </a:r>
            <a:r>
              <a:t>"2012/01/11"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mdy(</a:t>
            </a:r>
            <a:r>
              <a:t>"January 11, 2012"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ymd_hms(</a:t>
            </a:r>
            <a:r>
              <a:t>"2012-01-11  01:30:55"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40" name="Shape 1040"/>
          <p:cNvSpPr/>
          <p:nvPr/>
        </p:nvSpPr>
        <p:spPr>
          <a:xfrm>
            <a:off x="8050841" y="3202613"/>
            <a:ext cx="8556677" cy="1270001"/>
          </a:xfrm>
          <a:prstGeom prst="roundRect">
            <a:avLst>
              <a:gd name="adj" fmla="val 15000"/>
            </a:avLst>
          </a:prstGeom>
          <a:solidFill>
            <a:srgbClr val="97BA79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41" name="Shape 1041"/>
          <p:cNvSpPr txBox="1"/>
          <p:nvPr/>
        </p:nvSpPr>
        <p:spPr>
          <a:xfrm>
            <a:off x="8229483" y="2639182"/>
            <a:ext cx="8199392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5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2017-01-01 12:34:56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5" name="Shape 1045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Parsing functions</a:t>
            </a:r>
          </a:p>
        </p:txBody>
      </p:sp>
      <p:graphicFrame>
        <p:nvGraphicFramePr>
          <p:cNvPr id="1046" name="Table 1046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8480661"/>
                <a:gridCol w="7196289"/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parses to 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ymd_hms(), ymd_hm(), ymd_h()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ydm_hms(), ydm_hm(), ydm_h()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POSIXct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dmy_hms(), dmy_hm(), dmy_h()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mdy_hms(), mdy_hm(), mdy_h()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ymd(), ydm(), mdy()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myd(), dmy(), dym(), yq()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hms(), hm(), ms()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Period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7" name="Shape 1047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/>
        </p:nvSpPr>
        <p:spPr>
          <a:xfrm>
            <a:off x="3968124" y="4421495"/>
            <a:ext cx="16200798" cy="823466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50" name="Shape 1050"/>
          <p:cNvSpPr txBox="1"/>
          <p:nvPr/>
        </p:nvSpPr>
        <p:spPr>
          <a:xfrm>
            <a:off x="4111681" y="4449071"/>
            <a:ext cx="15913684" cy="8247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ymd_hms(</a:t>
            </a:r>
            <a:r>
              <a:t>"2017-01-01T12:34:56"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 12:34:56 UTC"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ymd_hm(</a:t>
            </a:r>
            <a:r>
              <a:t>"2017/01/01 12:34"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 12:34:56 UTC"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dmy(</a:t>
            </a:r>
            <a:r>
              <a:rPr>
                <a:solidFill>
                  <a:schemeClr val="accent1"/>
                </a:solidFill>
              </a:rPr>
              <a:t>"2 January 17"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"2017-01-02"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ms(</a:t>
            </a:r>
            <a:r>
              <a:t>"34 56"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"34M 56S"</a:t>
            </a:r>
          </a:p>
        </p:txBody>
      </p:sp>
      <p:sp>
        <p:nvSpPr>
          <p:cNvPr id="1051" name="Shape 1051"/>
          <p:cNvSpPr/>
          <p:nvPr/>
        </p:nvSpPr>
        <p:spPr>
          <a:xfrm>
            <a:off x="15983269" y="6127294"/>
            <a:ext cx="6175350" cy="3175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660"/>
                </a:moveTo>
                <a:lnTo>
                  <a:pt x="0" y="2940"/>
                </a:lnTo>
                <a:cubicBezTo>
                  <a:pt x="0" y="1316"/>
                  <a:pt x="677" y="0"/>
                  <a:pt x="1512" y="0"/>
                </a:cubicBezTo>
                <a:lnTo>
                  <a:pt x="20088" y="0"/>
                </a:lnTo>
                <a:cubicBezTo>
                  <a:pt x="20923" y="0"/>
                  <a:pt x="21600" y="1316"/>
                  <a:pt x="21600" y="2940"/>
                </a:cubicBezTo>
                <a:lnTo>
                  <a:pt x="21600" y="18660"/>
                </a:lnTo>
                <a:cubicBezTo>
                  <a:pt x="21600" y="20284"/>
                  <a:pt x="20923" y="21600"/>
                  <a:pt x="20088" y="21600"/>
                </a:cubicBezTo>
                <a:lnTo>
                  <a:pt x="1512" y="21600"/>
                </a:lnTo>
                <a:cubicBezTo>
                  <a:pt x="677" y="21600"/>
                  <a:pt x="0" y="20284"/>
                  <a:pt x="0" y="18660"/>
                </a:cubicBez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lubridate functions are separator agnostic</a:t>
            </a:r>
          </a:p>
        </p:txBody>
      </p:sp>
      <p:pic>
        <p:nvPicPr>
          <p:cNvPr id="1052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Shape 105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ymd() family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4010800" y="2631045"/>
            <a:ext cx="16368496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To parse strings as dates, use a y, m, d, h, m, s combo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/>
        </p:nvSpPr>
        <p:spPr>
          <a:xfrm>
            <a:off x="2628899" y="2063750"/>
            <a:ext cx="18716626" cy="92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Accessing </a:t>
            </a:r>
          </a:p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changing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Shape 1059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Accessing components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2057307" y="2789579"/>
            <a:ext cx="20269385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66674">
              <a:defRPr sz="7178">
                <a:latin typeface="Helvetica"/>
                <a:ea typeface="Helvetica"/>
                <a:cs typeface="Helvetica"/>
                <a:sym typeface="Helvetica"/>
              </a:defRPr>
            </a:pPr>
            <a:r>
              <a:t>Extract components by name with a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singular</a:t>
            </a:r>
            <a:r>
              <a:t> </a:t>
            </a:r>
            <a:r>
              <a:t>name</a:t>
            </a:r>
          </a:p>
        </p:txBody>
      </p:sp>
      <p:sp>
        <p:nvSpPr>
          <p:cNvPr id="1061" name="Shape 1061"/>
          <p:cNvSpPr/>
          <p:nvPr/>
        </p:nvSpPr>
        <p:spPr>
          <a:xfrm>
            <a:off x="2057561" y="4629012"/>
            <a:ext cx="20268878" cy="408305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2" name="Shape 1062"/>
          <p:cNvSpPr txBox="1"/>
          <p:nvPr/>
        </p:nvSpPr>
        <p:spPr>
          <a:xfrm>
            <a:off x="2201118" y="4818890"/>
            <a:ext cx="15962687" cy="3907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date &lt;- ymd("2019-01-11")</a:t>
            </a:r>
          </a:p>
          <a:p>
            <a:pPr algn="l">
              <a:spcBef>
                <a:spcPts val="1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year(</a:t>
            </a:r>
            <a:r>
              <a:t>date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2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2019</a:t>
            </a:r>
          </a:p>
        </p:txBody>
      </p:sp>
      <p:sp>
        <p:nvSpPr>
          <p:cNvPr id="1063" name="Shape 1063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Shape 1066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Setting components</a:t>
            </a:r>
          </a:p>
        </p:txBody>
      </p:sp>
      <p:sp>
        <p:nvSpPr>
          <p:cNvPr id="1067" name="Shape 1067"/>
          <p:cNvSpPr txBox="1"/>
          <p:nvPr/>
        </p:nvSpPr>
        <p:spPr>
          <a:xfrm>
            <a:off x="2057307" y="2789579"/>
            <a:ext cx="20213376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7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 the same function to set components</a:t>
            </a:r>
          </a:p>
        </p:txBody>
      </p:sp>
      <p:sp>
        <p:nvSpPr>
          <p:cNvPr id="1068" name="Shape 1068"/>
          <p:cNvSpPr/>
          <p:nvPr/>
        </p:nvSpPr>
        <p:spPr>
          <a:xfrm>
            <a:off x="2057561" y="4629012"/>
            <a:ext cx="20268878" cy="817855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69" name="Shape 1069"/>
          <p:cNvSpPr txBox="1"/>
          <p:nvPr/>
        </p:nvSpPr>
        <p:spPr>
          <a:xfrm>
            <a:off x="2201118" y="4818890"/>
            <a:ext cx="19925755" cy="7798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date</a:t>
            </a:r>
          </a:p>
          <a:p>
            <a:pPr algn="l">
              <a:spcBef>
                <a:spcPts val="1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"2019-01-11"</a:t>
            </a:r>
          </a:p>
          <a:p>
            <a:pPr algn="l">
              <a:spcBef>
                <a:spcPts val="1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year(</a:t>
            </a:r>
            <a:r>
              <a:t>date</a:t>
            </a:r>
            <a:r>
              <a:rPr>
                <a:solidFill>
                  <a:srgbClr val="000000"/>
                </a:solidFill>
              </a:rPr>
              <a:t>) &lt;- 1999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date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2500"/>
              </a:spcBef>
              <a:defRPr sz="65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"1999-01-11"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11506621" y="12663871"/>
            <a:ext cx="1370758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241" name="Shape 241"/>
          <p:cNvSpPr txBox="1"/>
          <p:nvPr>
            <p:ph type="body" sz="quarter" idx="4294967295"/>
          </p:nvPr>
        </p:nvSpPr>
        <p:spPr>
          <a:xfrm>
            <a:off x="5772498" y="4014328"/>
            <a:ext cx="12839004" cy="342900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What does this return?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TRUE + 0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11468186" y="7671469"/>
            <a:ext cx="1447628" cy="2132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2400"/>
              </a:spcBef>
              <a:defRPr b="1" sz="75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Shape 1073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defRPr sz="8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Accessing date time components</a:t>
            </a:r>
          </a:p>
        </p:txBody>
      </p:sp>
      <p:graphicFrame>
        <p:nvGraphicFramePr>
          <p:cNvPr id="1074" name="Table 1074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571128"/>
                <a:gridCol w="4228990"/>
                <a:gridCol w="7876831"/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extracts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extra arguments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year()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month()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month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label = FALSE, abbr = TRUE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day of month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wday()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day of week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label = FALSE, abbr = TRUE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qday()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day of quarter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yday()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day of year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hour()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hour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minute()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minute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second()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second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75" name="Shape 107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Shape 1078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Accessing components</a:t>
            </a:r>
          </a:p>
        </p:txBody>
      </p:sp>
      <p:sp>
        <p:nvSpPr>
          <p:cNvPr id="1079" name="Shape 1079"/>
          <p:cNvSpPr/>
          <p:nvPr/>
        </p:nvSpPr>
        <p:spPr>
          <a:xfrm>
            <a:off x="2057561" y="3083547"/>
            <a:ext cx="20268878" cy="84502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80" name="Shape 1080"/>
          <p:cNvSpPr txBox="1"/>
          <p:nvPr/>
        </p:nvSpPr>
        <p:spPr>
          <a:xfrm>
            <a:off x="2201118" y="3273425"/>
            <a:ext cx="19925755" cy="846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wday(</a:t>
            </a:r>
            <a:r>
              <a:t>ymd("2019-01-11")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6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wday(</a:t>
            </a:r>
            <a:r>
              <a:t>ymd("2019-01-11"), label = TRUE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[1] Fri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2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7 Levels: Sun &lt; Mon &lt; Tues &lt; Wed &lt; Thurs &lt; ... &lt; Sat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wday(</a:t>
            </a:r>
            <a:r>
              <a:t>ymd("2019-01-11"), label = TRUE, abbr = FALSE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Friday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7 Levels: Sunday &lt; Monday &lt; Tuesday &lt; ... &lt; Saturday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0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80" grpId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7</a:t>
            </a:r>
          </a:p>
        </p:txBody>
      </p:sp>
      <p:sp>
        <p:nvSpPr>
          <p:cNvPr id="1084" name="Shape 1084"/>
          <p:cNvSpPr txBox="1"/>
          <p:nvPr>
            <p:ph type="body" idx="4294967295"/>
          </p:nvPr>
        </p:nvSpPr>
        <p:spPr>
          <a:xfrm>
            <a:off x="1967655" y="3071738"/>
            <a:ext cx="20448690" cy="757252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Fill in the blank to: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Extract the day of the week of each flight (as a full name) from </a:t>
            </a:r>
            <a:r>
              <a:rPr b="1"/>
              <a:t>time_hour</a:t>
            </a:r>
            <a:r>
              <a:t>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Plot the average arrival delay by day as a column chart (bar chart).</a:t>
            </a:r>
          </a:p>
        </p:txBody>
      </p:sp>
      <p:pic>
        <p:nvPicPr>
          <p:cNvPr id="1085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86" name="Shape 1086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10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85"/>
                </p:tgtEl>
              </p:cMediaNode>
            </p:video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89" name="Shape 1089"/>
          <p:cNvSpPr/>
          <p:nvPr/>
        </p:nvSpPr>
        <p:spPr>
          <a:xfrm>
            <a:off x="599409" y="462061"/>
            <a:ext cx="23185183" cy="73108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090" name="Shape 1090"/>
          <p:cNvSpPr txBox="1"/>
          <p:nvPr/>
        </p:nvSpPr>
        <p:spPr>
          <a:xfrm>
            <a:off x="793766" y="654737"/>
            <a:ext cx="22796467" cy="69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mutate(weekday = </a:t>
            </a:r>
            <a:r>
              <a:rPr>
                <a:solidFill>
                  <a:schemeClr val="accent1"/>
                </a:solidFill>
              </a:rPr>
              <a:t>wday(time_hour, label = TRUE, abbr = FALSE)</a:t>
            </a:r>
            <a:r>
              <a:t>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group_by(weekday)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filter(!is.na(arr_delay))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summarise(avg_delay = mean(arr_delay)) %&gt;% 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ggplot() +</a:t>
            </a:r>
          </a:p>
          <a:p>
            <a:pPr algn="l" defTabSz="514095">
              <a:spcBef>
                <a:spcPts val="1300"/>
              </a:spcBef>
              <a:defRPr sz="4400">
                <a:latin typeface="Monaco"/>
                <a:ea typeface="Monaco"/>
                <a:cs typeface="Monaco"/>
                <a:sym typeface="Monaco"/>
              </a:defRPr>
            </a:pPr>
            <a:r>
              <a:t>    geom_col(mapping = aes(x = weekday, y = avg_delay))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R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8575" y="253436"/>
            <a:ext cx="19726850" cy="13209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4" name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097" name="Shape 1097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Parsing functions</a:t>
            </a:r>
          </a:p>
        </p:txBody>
      </p:sp>
      <p:graphicFrame>
        <p:nvGraphicFramePr>
          <p:cNvPr id="1098" name="Table 1098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8480661"/>
                <a:gridCol w="7196289"/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parses to 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ymd_hms(), ymd_hm(), ymd_h()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ydm_hms(), ydm_hm(), ydm_h()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POSIXct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dmy_hms(), dmy_hm(), dmy_h()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mdy_hms(), mdy_hm(), mdy_h()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ymd(), ydm(), mdy()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myd(), dmy(), dym(), yq()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hms(), hm(), ms()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Period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99" name="Shape 1099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Shape 110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Parsing functions</a:t>
            </a:r>
          </a:p>
        </p:txBody>
      </p:sp>
      <p:graphicFrame>
        <p:nvGraphicFramePr>
          <p:cNvPr id="1103" name="Table 1103"/>
          <p:cNvGraphicFramePr/>
          <p:nvPr/>
        </p:nvGraphicFramePr>
        <p:xfrm>
          <a:off x="4353524" y="2755542"/>
          <a:ext cx="10885932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8480661"/>
                <a:gridCol w="7196289"/>
              </a:tblGrid>
              <a:tr h="1015444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parses to 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ymd_hms(), ymd_hm(), ymd_h()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ydm_hms(), ydm_hm(), ydm_h()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POSIXct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dmy_hms(), dmy_hm(), dmy_h()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mdy_hms(), mdy_hm(), mdy_h()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ymd(), ydm(), mdy()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Date 
(POSIXct if tz specified)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myd(), dmy(), dym(), yq()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 vMerge="1">
                  <a:tcPr/>
                </a:tc>
              </a:tr>
              <a:tr h="1015444">
                <a:tc>
                  <a:txBody>
                    <a:bodyPr/>
                    <a:lstStyle/>
                    <a:p>
                      <a:pPr defTabSz="914400">
                        <a:defRPr sz="45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 b="1">
                          <a:solidFill>
                            <a:schemeClr val="accent1"/>
                          </a:solidFill>
                        </a:rPr>
                        <a:t>hms()</a:t>
                      </a:r>
                      <a:r>
                        <a:rPr>
                          <a:solidFill>
                            <a:srgbClr val="A6AAA9"/>
                          </a:solidFill>
                        </a:rPr>
                        <a:t>, hm(), ms()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500">
                          <a:solidFill>
                            <a:srgbClr val="A6AAA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Period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04" name="Shape 1104"/>
          <p:cNvSpPr/>
          <p:nvPr/>
        </p:nvSpPr>
        <p:spPr>
          <a:xfrm>
            <a:off x="387869" y="7900491"/>
            <a:ext cx="5978129" cy="4199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62" y="0"/>
                </a:moveTo>
                <a:cubicBezTo>
                  <a:pt x="699" y="0"/>
                  <a:pt x="0" y="995"/>
                  <a:pt x="0" y="2223"/>
                </a:cubicBezTo>
                <a:lnTo>
                  <a:pt x="0" y="10448"/>
                </a:lnTo>
                <a:cubicBezTo>
                  <a:pt x="0" y="11676"/>
                  <a:pt x="699" y="12671"/>
                  <a:pt x="1562" y="12671"/>
                </a:cubicBezTo>
                <a:lnTo>
                  <a:pt x="14952" y="12671"/>
                </a:lnTo>
                <a:cubicBezTo>
                  <a:pt x="15170" y="12671"/>
                  <a:pt x="15377" y="12608"/>
                  <a:pt x="15566" y="12493"/>
                </a:cubicBezTo>
                <a:lnTo>
                  <a:pt x="21600" y="21600"/>
                </a:lnTo>
                <a:lnTo>
                  <a:pt x="16268" y="11636"/>
                </a:lnTo>
                <a:cubicBezTo>
                  <a:pt x="16422" y="11292"/>
                  <a:pt x="16514" y="10886"/>
                  <a:pt x="16514" y="10448"/>
                </a:cubicBezTo>
                <a:lnTo>
                  <a:pt x="16514" y="2223"/>
                </a:lnTo>
                <a:cubicBezTo>
                  <a:pt x="16514" y="995"/>
                  <a:pt x="15815" y="0"/>
                  <a:pt x="14952" y="0"/>
                </a:cubicBezTo>
                <a:lnTo>
                  <a:pt x="156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Same name as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hms() in hms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08" name="Shape 1108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hms::hms()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297941">
              <a:defRPr sz="2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* on a typical day</a:t>
            </a:r>
          </a:p>
        </p:txBody>
      </p:sp>
      <p:sp>
        <p:nvSpPr>
          <p:cNvPr id="1110" name="Shape 1110"/>
          <p:cNvSpPr/>
          <p:nvPr/>
        </p:nvSpPr>
        <p:spPr>
          <a:xfrm>
            <a:off x="5389636" y="5742349"/>
            <a:ext cx="4656138" cy="365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6690" y="8491"/>
                </a:lnTo>
                <a:cubicBezTo>
                  <a:pt x="16525" y="8436"/>
                  <a:pt x="16354" y="8398"/>
                  <a:pt x="16176" y="8398"/>
                </a:cubicBezTo>
                <a:lnTo>
                  <a:pt x="2005" y="8398"/>
                </a:lnTo>
                <a:cubicBezTo>
                  <a:pt x="898" y="8398"/>
                  <a:pt x="0" y="9541"/>
                  <a:pt x="0" y="10951"/>
                </a:cubicBezTo>
                <a:lnTo>
                  <a:pt x="0" y="19046"/>
                </a:lnTo>
                <a:cubicBezTo>
                  <a:pt x="0" y="20457"/>
                  <a:pt x="898" y="21600"/>
                  <a:pt x="2005" y="21600"/>
                </a:cubicBezTo>
                <a:lnTo>
                  <a:pt x="16176" y="21600"/>
                </a:lnTo>
                <a:cubicBezTo>
                  <a:pt x="17283" y="21600"/>
                  <a:pt x="18181" y="20457"/>
                  <a:pt x="18181" y="19046"/>
                </a:cubicBezTo>
                <a:lnTo>
                  <a:pt x="18181" y="10951"/>
                </a:lnTo>
                <a:cubicBezTo>
                  <a:pt x="18181" y="10320"/>
                  <a:pt x="17994" y="9751"/>
                  <a:pt x="17697" y="9305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package name</a:t>
            </a:r>
          </a:p>
        </p:txBody>
      </p:sp>
      <p:sp>
        <p:nvSpPr>
          <p:cNvPr id="1111" name="Shape 1111"/>
          <p:cNvSpPr/>
          <p:nvPr/>
        </p:nvSpPr>
        <p:spPr>
          <a:xfrm>
            <a:off x="13737105" y="5681429"/>
            <a:ext cx="5167711" cy="3777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5501" y="9978"/>
                </a:lnTo>
                <a:cubicBezTo>
                  <a:pt x="5324" y="10360"/>
                  <a:pt x="5219" y="10810"/>
                  <a:pt x="5219" y="11295"/>
                </a:cubicBezTo>
                <a:lnTo>
                  <a:pt x="5219" y="19129"/>
                </a:lnTo>
                <a:cubicBezTo>
                  <a:pt x="5219" y="20493"/>
                  <a:pt x="6028" y="21600"/>
                  <a:pt x="7025" y="21600"/>
                </a:cubicBezTo>
                <a:lnTo>
                  <a:pt x="19794" y="21600"/>
                </a:lnTo>
                <a:cubicBezTo>
                  <a:pt x="20791" y="21600"/>
                  <a:pt x="21600" y="20493"/>
                  <a:pt x="21600" y="19129"/>
                </a:cubicBezTo>
                <a:lnTo>
                  <a:pt x="21600" y="11295"/>
                </a:lnTo>
                <a:cubicBezTo>
                  <a:pt x="21600" y="9930"/>
                  <a:pt x="20791" y="8823"/>
                  <a:pt x="19794" y="8823"/>
                </a:cubicBezTo>
                <a:lnTo>
                  <a:pt x="7025" y="8823"/>
                </a:lnTo>
                <a:cubicBezTo>
                  <a:pt x="6773" y="8823"/>
                  <a:pt x="6533" y="8895"/>
                  <a:pt x="6315" y="9023"/>
                </a:cubicBez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function name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1" grpId="2"/>
      <p:bldP build="whole" bldLvl="1" animBg="1" rev="0" advAuto="0" spid="1110" grpId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5" name="Shape 1115"/>
          <p:cNvSpPr txBox="1"/>
          <p:nvPr/>
        </p:nvSpPr>
        <p:spPr>
          <a:xfrm>
            <a:off x="4007752" y="3598949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hms::hms()</a:t>
            </a:r>
          </a:p>
        </p:txBody>
      </p:sp>
      <p:sp>
        <p:nvSpPr>
          <p:cNvPr id="1116" name="Shape 1116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297941">
              <a:defRPr sz="2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* on a typical day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4007752" y="691500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lubridate::hms()</a:t>
            </a:r>
          </a:p>
        </p:txBody>
      </p:sp>
      <p:sp>
        <p:nvSpPr>
          <p:cNvPr id="1118" name="Shape 1118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21" name="Shape 112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hms()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297941">
              <a:defRPr sz="2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* on a typical day</a:t>
            </a:r>
          </a:p>
        </p:txBody>
      </p:sp>
      <p:sp>
        <p:nvSpPr>
          <p:cNvPr id="1123" name="Shape 1123"/>
          <p:cNvSpPr/>
          <p:nvPr/>
        </p:nvSpPr>
        <p:spPr>
          <a:xfrm>
            <a:off x="4663649" y="4872446"/>
            <a:ext cx="15056701" cy="15073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24" name="Shape 1124"/>
          <p:cNvSpPr txBox="1"/>
          <p:nvPr/>
        </p:nvSpPr>
        <p:spPr>
          <a:xfrm>
            <a:off x="4807206" y="5042070"/>
            <a:ext cx="14769587" cy="1168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hms::hms(</a:t>
            </a:r>
            <a:r>
              <a:t>seconds = 3, hours = 5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25" name="Shape 1125"/>
          <p:cNvSpPr/>
          <p:nvPr/>
        </p:nvSpPr>
        <p:spPr>
          <a:xfrm>
            <a:off x="4646878" y="6160175"/>
            <a:ext cx="5607051" cy="3330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209" y="0"/>
                </a:moveTo>
                <a:lnTo>
                  <a:pt x="2720" y="5624"/>
                </a:lnTo>
                <a:lnTo>
                  <a:pt x="1665" y="5624"/>
                </a:lnTo>
                <a:cubicBezTo>
                  <a:pt x="745" y="5624"/>
                  <a:pt x="0" y="6879"/>
                  <a:pt x="0" y="8427"/>
                </a:cubicBezTo>
                <a:lnTo>
                  <a:pt x="0" y="18797"/>
                </a:lnTo>
                <a:cubicBezTo>
                  <a:pt x="0" y="20345"/>
                  <a:pt x="745" y="21600"/>
                  <a:pt x="1665" y="21600"/>
                </a:cubicBezTo>
                <a:lnTo>
                  <a:pt x="19935" y="21600"/>
                </a:lnTo>
                <a:cubicBezTo>
                  <a:pt x="20855" y="21600"/>
                  <a:pt x="21600" y="20345"/>
                  <a:pt x="21600" y="18797"/>
                </a:cubicBezTo>
                <a:lnTo>
                  <a:pt x="21600" y="8427"/>
                </a:lnTo>
                <a:cubicBezTo>
                  <a:pt x="21600" y="6879"/>
                  <a:pt x="20855" y="5624"/>
                  <a:pt x="19935" y="5624"/>
                </a:cubicBezTo>
                <a:lnTo>
                  <a:pt x="3698" y="5624"/>
                </a:lnTo>
                <a:lnTo>
                  <a:pt x="320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Use the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hms() function in the hms package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11478530" y="12663871"/>
            <a:ext cx="1426940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Math with logicals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6994879" y="3640900"/>
            <a:ext cx="10394242" cy="7105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indent="187452" defTabSz="479044">
              <a:defRPr b="1" sz="16400">
                <a:latin typeface="Helvetica"/>
                <a:ea typeface="Helvetica"/>
                <a:cs typeface="Helvetica"/>
                <a:sym typeface="Helvetica"/>
              </a:defRPr>
            </a:pPr>
            <a:r>
              <a:t>TRUE = 1</a:t>
            </a:r>
          </a:p>
          <a:p>
            <a:pPr lvl="1" indent="187452" defTabSz="479044">
              <a:defRPr b="1" sz="16400">
                <a:latin typeface="Helvetica"/>
                <a:ea typeface="Helvetica"/>
                <a:cs typeface="Helvetica"/>
                <a:sym typeface="Helvetica"/>
              </a:defRPr>
            </a:pPr>
            <a:r>
              <a:t>FALSE = 0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lubrid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0864" y="2167833"/>
            <a:ext cx="14282272" cy="110363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130" name="Shape 1130"/>
          <p:cNvSpPr txBox="1"/>
          <p:nvPr/>
        </p:nvSpPr>
        <p:spPr>
          <a:xfrm>
            <a:off x="18184840" y="13022538"/>
            <a:ext cx="2096106" cy="56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297941">
              <a:defRPr sz="20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* on a typical day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4025134" y="-30730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Dates and 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hm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428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  <p:sp>
        <p:nvSpPr>
          <p:cNvPr id="1134" name="Shape 1134"/>
          <p:cNvSpPr txBox="1"/>
          <p:nvPr/>
        </p:nvSpPr>
        <p:spPr>
          <a:xfrm>
            <a:off x="777634" y="1951630"/>
            <a:ext cx="22828730" cy="425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80000"/>
              </a:lnSpc>
              <a:defRPr sz="1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1"/>
            </a:pPr>
            <a:r>
              <a:rPr b="0"/>
              <a:t>Data types with</a:t>
            </a:r>
          </a:p>
        </p:txBody>
      </p:sp>
      <p:pic>
        <p:nvPicPr>
          <p:cNvPr id="1135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0476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6" name="string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34570" y="4765739"/>
            <a:ext cx="3556001" cy="4121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7" name="lubridat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7523" y="7961328"/>
            <a:ext cx="3556001" cy="4121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Dealing with time zones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142" name="Shape 1142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How many time zones are there?</a:t>
            </a:r>
          </a:p>
        </p:txBody>
      </p:sp>
      <p:pic>
        <p:nvPicPr>
          <p:cNvPr id="1143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0560" y="5390451"/>
            <a:ext cx="10202880" cy="5881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4723" y="3132734"/>
            <a:ext cx="20934554" cy="1061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6" name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47" name="Shape 1147"/>
          <p:cNvSpPr txBox="1"/>
          <p:nvPr/>
        </p:nvSpPr>
        <p:spPr>
          <a:xfrm>
            <a:off x="4025134" y="8036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589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50" name="Shape 115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Time zone names</a:t>
            </a:r>
          </a:p>
        </p:txBody>
      </p:sp>
      <p:sp>
        <p:nvSpPr>
          <p:cNvPr id="1151" name="Shape 1151"/>
          <p:cNvSpPr/>
          <p:nvPr/>
        </p:nvSpPr>
        <p:spPr>
          <a:xfrm>
            <a:off x="2057561" y="3545163"/>
            <a:ext cx="20268878" cy="815240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52" name="Shape 1152"/>
          <p:cNvSpPr txBox="1"/>
          <p:nvPr/>
        </p:nvSpPr>
        <p:spPr>
          <a:xfrm>
            <a:off x="2201118" y="3735041"/>
            <a:ext cx="19925755" cy="789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t>OlsonNames()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"Africa/Abidjan"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"Africa/Accra" 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"Africa/Addis_Ababa"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"Africa/Algiers"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"Africa/Asmara"                   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… </a:t>
            </a:r>
          </a:p>
          <a:p>
            <a: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589 total     </a:t>
            </a:r>
            <a:r>
              <a:rPr>
                <a:solidFill>
                  <a:schemeClr val="accent1"/>
                </a:solidFill>
              </a:rPr>
              <a:t>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155" name="Shape 1155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is the "benchmark" time zone?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Shape 115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158" name="Shape 1158"/>
          <p:cNvSpPr txBox="1"/>
          <p:nvPr>
            <p:ph type="body" sz="quarter" idx="4294967295"/>
          </p:nvPr>
        </p:nvSpPr>
        <p:spPr>
          <a:xfrm>
            <a:off x="1445226" y="3240423"/>
            <a:ext cx="21493548" cy="2501547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is the "benchmark" time zone?</a:t>
            </a:r>
          </a:p>
        </p:txBody>
      </p:sp>
      <p:sp>
        <p:nvSpPr>
          <p:cNvPr id="1159" name="Shape 1159"/>
          <p:cNvSpPr txBox="1"/>
          <p:nvPr/>
        </p:nvSpPr>
        <p:spPr>
          <a:xfrm>
            <a:off x="1445226" y="6163978"/>
            <a:ext cx="21493548" cy="250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GMT?</a:t>
            </a:r>
          </a:p>
          <a:p>
            <a:pPr>
              <a:spcBef>
                <a:spcPts val="2400"/>
              </a:spcBef>
              <a:defRPr sz="60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UTC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62" name="Shape 1162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ymd() family</a:t>
            </a:r>
          </a:p>
        </p:txBody>
      </p:sp>
      <p:sp>
        <p:nvSpPr>
          <p:cNvPr id="1163" name="Shape 1163"/>
          <p:cNvSpPr/>
          <p:nvPr/>
        </p:nvSpPr>
        <p:spPr>
          <a:xfrm>
            <a:off x="4091601" y="4872446"/>
            <a:ext cx="16200798" cy="133451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164" name="Shape 1164"/>
          <p:cNvSpPr txBox="1"/>
          <p:nvPr/>
        </p:nvSpPr>
        <p:spPr>
          <a:xfrm>
            <a:off x="4235158" y="5042070"/>
            <a:ext cx="15913684" cy="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ymd_hms(</a:t>
            </a:r>
            <a:r>
              <a:t>…, tz = "UTC"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4117139" y="2979430"/>
            <a:ext cx="1374045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Lubridate functions use UTC by default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168" name="Shape 1168"/>
          <p:cNvSpPr txBox="1"/>
          <p:nvPr>
            <p:ph type="body" sz="half" idx="4294967295"/>
          </p:nvPr>
        </p:nvSpPr>
        <p:spPr>
          <a:xfrm>
            <a:off x="3501630" y="3164655"/>
            <a:ext cx="17380740" cy="629449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nyc &lt;- now(tz = "America/New_York")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la &lt;- now(tz = "America/Los_Angeles")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coasts &lt;- c(nyc, la)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What is the time zone of coasts?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251" name="Shape 251"/>
          <p:cNvSpPr txBox="1"/>
          <p:nvPr>
            <p:ph type="body" sz="half" idx="4294967295"/>
          </p:nvPr>
        </p:nvSpPr>
        <p:spPr>
          <a:xfrm>
            <a:off x="4469576" y="3190338"/>
            <a:ext cx="15444848" cy="437613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What will this return?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b="1"/>
              <a:t>sum(</a:t>
            </a:r>
            <a:r>
              <a:t>c(FALSE, FALSE, TRUE, FALSE)</a:t>
            </a:r>
            <a:r>
              <a:rPr b="1"/>
              <a:t>)</a:t>
            </a:r>
          </a:p>
        </p:txBody>
      </p:sp>
      <p:sp>
        <p:nvSpPr>
          <p:cNvPr id="252" name="Shape 252"/>
          <p:cNvSpPr txBox="1"/>
          <p:nvPr/>
        </p:nvSpPr>
        <p:spPr>
          <a:xfrm rot="21275570">
            <a:off x="6945654" y="8821098"/>
            <a:ext cx="10492693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5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Number of TRUEs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Shape 1171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1172" name="Shape 1172"/>
          <p:cNvSpPr txBox="1"/>
          <p:nvPr/>
        </p:nvSpPr>
        <p:spPr>
          <a:xfrm>
            <a:off x="1959134" y="2767478"/>
            <a:ext cx="20465732" cy="571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15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 stores time zones as an attribute, which means that:</a:t>
            </a:r>
          </a:p>
          <a:p>
            <a:pPr marL="762000" indent="-762000" algn="l">
              <a:spcBef>
                <a:spcPts val="1500"/>
              </a:spcBef>
              <a:buSzPct val="100000"/>
              <a:buAutoNum type="arabicPeriod" startAt="1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>
                <a:solidFill>
                  <a:srgbClr val="78AAD6"/>
                </a:solidFill>
              </a:rPr>
              <a:t>every datetime in a vector must share the same time zone </a:t>
            </a:r>
            <a:endParaRPr b="1"/>
          </a:p>
          <a:p>
            <a:pPr marL="762000" indent="-762000" algn="l">
              <a:spcBef>
                <a:spcPts val="1500"/>
              </a:spcBef>
              <a:buClr>
                <a:srgbClr val="000000"/>
              </a:buClr>
              <a:buSzPct val="100000"/>
              <a:buAutoNum type="arabicPeriod" startAt="1"/>
              <a:defRPr sz="6000">
                <a:solidFill>
                  <a:srgbClr val="97BA7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time zones are frequently dropped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175" name="Shape 1175"/>
          <p:cNvSpPr txBox="1"/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6432">
                <a:solidFill>
                  <a:srgbClr val="005493"/>
                </a:solidFill>
              </a:defRPr>
            </a:pPr>
            <a:r>
              <a:t>What time should this return? Decide in your group.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nyc &lt;- ymd_hms("2017-01-01 00:00:00",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tz = "America/New_York")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tz(nyc) &lt;- "America/Los_Angeles"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sp>
        <p:nvSpPr>
          <p:cNvPr id="1178" name="Shape 1178"/>
          <p:cNvSpPr/>
          <p:nvPr/>
        </p:nvSpPr>
        <p:spPr>
          <a:xfrm>
            <a:off x="3691000" y="4673600"/>
            <a:ext cx="7937501" cy="6370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76" y="0"/>
                </a:moveTo>
                <a:cubicBezTo>
                  <a:pt x="527" y="0"/>
                  <a:pt x="0" y="656"/>
                  <a:pt x="0" y="1465"/>
                </a:cubicBezTo>
                <a:lnTo>
                  <a:pt x="0" y="8224"/>
                </a:lnTo>
                <a:cubicBezTo>
                  <a:pt x="0" y="9033"/>
                  <a:pt x="527" y="9689"/>
                  <a:pt x="1176" y="9689"/>
                </a:cubicBezTo>
                <a:lnTo>
                  <a:pt x="20126" y="9689"/>
                </a:lnTo>
                <a:lnTo>
                  <a:pt x="20870" y="21600"/>
                </a:lnTo>
                <a:lnTo>
                  <a:pt x="20818" y="9598"/>
                </a:lnTo>
                <a:cubicBezTo>
                  <a:pt x="21273" y="9395"/>
                  <a:pt x="21600" y="8860"/>
                  <a:pt x="21600" y="8224"/>
                </a:cubicBezTo>
                <a:lnTo>
                  <a:pt x="21600" y="1465"/>
                </a:lnTo>
                <a:cubicBezTo>
                  <a:pt x="21600" y="656"/>
                  <a:pt x="21073" y="0"/>
                  <a:pt x="20424" y="0"/>
                </a:cubicBezTo>
                <a:lnTo>
                  <a:pt x="117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with_tz(t,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tz = "America/Denver")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## "2017-01-05 02:00:00 MST"</a:t>
            </a:r>
          </a:p>
        </p:txBody>
      </p:sp>
      <p:sp>
        <p:nvSpPr>
          <p:cNvPr id="1179" name="Shape 1179"/>
          <p:cNvSpPr/>
          <p:nvPr/>
        </p:nvSpPr>
        <p:spPr>
          <a:xfrm>
            <a:off x="350388" y="8677761"/>
            <a:ext cx="9351963" cy="285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7" y="0"/>
                </a:moveTo>
                <a:cubicBezTo>
                  <a:pt x="447" y="0"/>
                  <a:pt x="0" y="1461"/>
                  <a:pt x="0" y="3263"/>
                </a:cubicBezTo>
                <a:lnTo>
                  <a:pt x="0" y="18337"/>
                </a:lnTo>
                <a:cubicBezTo>
                  <a:pt x="0" y="20139"/>
                  <a:pt x="447" y="21600"/>
                  <a:pt x="997" y="21600"/>
                </a:cubicBezTo>
                <a:lnTo>
                  <a:pt x="17323" y="21600"/>
                </a:lnTo>
                <a:cubicBezTo>
                  <a:pt x="17624" y="21600"/>
                  <a:pt x="17891" y="21152"/>
                  <a:pt x="18074" y="20460"/>
                </a:cubicBezTo>
                <a:lnTo>
                  <a:pt x="21600" y="20898"/>
                </a:lnTo>
                <a:lnTo>
                  <a:pt x="18320" y="17291"/>
                </a:lnTo>
                <a:lnTo>
                  <a:pt x="18320" y="3263"/>
                </a:lnTo>
                <a:cubicBezTo>
                  <a:pt x="18320" y="1461"/>
                  <a:pt x="17874" y="0"/>
                  <a:pt x="17323" y="0"/>
                </a:cubicBezTo>
                <a:lnTo>
                  <a:pt x="997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 &lt;- now(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tz = "America/Los_Angeles")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## "2017-01-05 01:00:00 PST"</a:t>
            </a:r>
          </a:p>
        </p:txBody>
      </p:sp>
      <p:sp>
        <p:nvSpPr>
          <p:cNvPr id="1180" name="Shape 1180"/>
          <p:cNvSpPr/>
          <p:nvPr/>
        </p:nvSpPr>
        <p:spPr>
          <a:xfrm>
            <a:off x="12755499" y="4673600"/>
            <a:ext cx="7937501" cy="68413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76" y="0"/>
                </a:moveTo>
                <a:cubicBezTo>
                  <a:pt x="527" y="0"/>
                  <a:pt x="0" y="611"/>
                  <a:pt x="0" y="1365"/>
                </a:cubicBezTo>
                <a:lnTo>
                  <a:pt x="0" y="7657"/>
                </a:lnTo>
                <a:cubicBezTo>
                  <a:pt x="0" y="8240"/>
                  <a:pt x="316" y="8733"/>
                  <a:pt x="758" y="8929"/>
                </a:cubicBezTo>
                <a:lnTo>
                  <a:pt x="406" y="21600"/>
                </a:lnTo>
                <a:lnTo>
                  <a:pt x="1447" y="9022"/>
                </a:lnTo>
                <a:lnTo>
                  <a:pt x="20424" y="9022"/>
                </a:lnTo>
                <a:cubicBezTo>
                  <a:pt x="21073" y="9022"/>
                  <a:pt x="21600" y="8411"/>
                  <a:pt x="21600" y="7657"/>
                </a:cubicBezTo>
                <a:lnTo>
                  <a:pt x="21600" y="1365"/>
                </a:lnTo>
                <a:cubicBezTo>
                  <a:pt x="21600" y="611"/>
                  <a:pt x="21073" y="0"/>
                  <a:pt x="20424" y="0"/>
                </a:cubicBezTo>
                <a:lnTo>
                  <a:pt x="117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with_tz(t,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tz = "America/Chicago")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## "2017-01-05 03:00:00 CST"</a:t>
            </a:r>
          </a:p>
        </p:txBody>
      </p:sp>
      <p:sp>
        <p:nvSpPr>
          <p:cNvPr id="1181" name="Shape 1181"/>
          <p:cNvSpPr/>
          <p:nvPr/>
        </p:nvSpPr>
        <p:spPr>
          <a:xfrm>
            <a:off x="14826349" y="8678354"/>
            <a:ext cx="9242029" cy="285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59" y="0"/>
                </a:moveTo>
                <a:cubicBezTo>
                  <a:pt x="3501" y="0"/>
                  <a:pt x="3049" y="1463"/>
                  <a:pt x="3049" y="3267"/>
                </a:cubicBezTo>
                <a:lnTo>
                  <a:pt x="3049" y="15624"/>
                </a:lnTo>
                <a:lnTo>
                  <a:pt x="0" y="16584"/>
                </a:lnTo>
                <a:lnTo>
                  <a:pt x="3049" y="17547"/>
                </a:lnTo>
                <a:lnTo>
                  <a:pt x="3049" y="18333"/>
                </a:lnTo>
                <a:cubicBezTo>
                  <a:pt x="3049" y="20137"/>
                  <a:pt x="3501" y="21600"/>
                  <a:pt x="4059" y="21600"/>
                </a:cubicBezTo>
                <a:lnTo>
                  <a:pt x="20590" y="21600"/>
                </a:lnTo>
                <a:cubicBezTo>
                  <a:pt x="21148" y="21600"/>
                  <a:pt x="21600" y="20137"/>
                  <a:pt x="21600" y="18333"/>
                </a:cubicBezTo>
                <a:lnTo>
                  <a:pt x="21600" y="3267"/>
                </a:lnTo>
                <a:cubicBezTo>
                  <a:pt x="21600" y="1463"/>
                  <a:pt x="21148" y="0"/>
                  <a:pt x="20590" y="0"/>
                </a:cubicBezTo>
                <a:lnTo>
                  <a:pt x="405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with_tz(t,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tz = "America/New_York")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## "2017-01-05 04:00:00 EST"</a:t>
            </a:r>
          </a:p>
        </p:txBody>
      </p:sp>
      <p:grpSp>
        <p:nvGrpSpPr>
          <p:cNvPr id="1186" name="Group 1186"/>
          <p:cNvGrpSpPr/>
          <p:nvPr/>
        </p:nvGrpSpPr>
        <p:grpSpPr>
          <a:xfrm>
            <a:off x="333005" y="4673600"/>
            <a:ext cx="23717989" cy="6945710"/>
            <a:chOff x="0" y="0"/>
            <a:chExt cx="23717987" cy="6945709"/>
          </a:xfrm>
        </p:grpSpPr>
        <p:sp>
          <p:nvSpPr>
            <p:cNvPr id="1182" name="Shape 1182"/>
            <p:cNvSpPr/>
            <p:nvPr/>
          </p:nvSpPr>
          <p:spPr>
            <a:xfrm>
              <a:off x="3340612" y="0"/>
              <a:ext cx="7937501" cy="653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6" y="0"/>
                  </a:moveTo>
                  <a:cubicBezTo>
                    <a:pt x="527" y="0"/>
                    <a:pt x="0" y="640"/>
                    <a:pt x="0" y="1429"/>
                  </a:cubicBezTo>
                  <a:lnTo>
                    <a:pt x="0" y="8017"/>
                  </a:lnTo>
                  <a:cubicBezTo>
                    <a:pt x="0" y="8806"/>
                    <a:pt x="527" y="9446"/>
                    <a:pt x="1176" y="9446"/>
                  </a:cubicBezTo>
                  <a:lnTo>
                    <a:pt x="20133" y="9446"/>
                  </a:lnTo>
                  <a:lnTo>
                    <a:pt x="20951" y="21600"/>
                  </a:lnTo>
                  <a:lnTo>
                    <a:pt x="20823" y="9356"/>
                  </a:lnTo>
                  <a:cubicBezTo>
                    <a:pt x="21275" y="9156"/>
                    <a:pt x="21600" y="8635"/>
                    <a:pt x="21600" y="8017"/>
                  </a:cubicBezTo>
                  <a:lnTo>
                    <a:pt x="21600" y="1429"/>
                  </a:lnTo>
                  <a:cubicBezTo>
                    <a:pt x="21600" y="640"/>
                    <a:pt x="21073" y="0"/>
                    <a:pt x="20424" y="0"/>
                  </a:cubicBezTo>
                  <a:lnTo>
                    <a:pt x="1176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with_tz(t,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tz = "America/Denver")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2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MST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0" y="4004161"/>
              <a:ext cx="9351963" cy="2858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7" y="0"/>
                  </a:moveTo>
                  <a:cubicBezTo>
                    <a:pt x="447" y="0"/>
                    <a:pt x="0" y="1461"/>
                    <a:pt x="0" y="3263"/>
                  </a:cubicBezTo>
                  <a:lnTo>
                    <a:pt x="0" y="18337"/>
                  </a:lnTo>
                  <a:cubicBezTo>
                    <a:pt x="0" y="20139"/>
                    <a:pt x="447" y="21600"/>
                    <a:pt x="997" y="21600"/>
                  </a:cubicBezTo>
                  <a:lnTo>
                    <a:pt x="17323" y="21600"/>
                  </a:lnTo>
                  <a:cubicBezTo>
                    <a:pt x="17624" y="21600"/>
                    <a:pt x="17891" y="21152"/>
                    <a:pt x="18074" y="20460"/>
                  </a:cubicBezTo>
                  <a:lnTo>
                    <a:pt x="21600" y="20898"/>
                  </a:lnTo>
                  <a:lnTo>
                    <a:pt x="18320" y="17291"/>
                  </a:lnTo>
                  <a:lnTo>
                    <a:pt x="18320" y="3263"/>
                  </a:lnTo>
                  <a:cubicBezTo>
                    <a:pt x="18320" y="1461"/>
                    <a:pt x="17874" y="0"/>
                    <a:pt x="17323" y="0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4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 &lt;- now(</a:t>
              </a:r>
            </a:p>
            <a:p>
              <a:pPr algn="l">
                <a:lnSpc>
                  <a:spcPct val="90000"/>
                </a:lnSpc>
                <a:defRPr sz="44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 tz = "America/Los_Angeles")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1</a:t>
              </a:r>
              <a:r>
                <a:rPr b="0">
                  <a:solidFill>
                    <a:srgbClr val="D6D6D6"/>
                  </a:solidFill>
                </a:rPr>
                <a:t>:00:00 </a:t>
              </a:r>
              <a:r>
                <a:t>PST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2405111" y="0"/>
              <a:ext cx="7937501" cy="6945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6" y="0"/>
                  </a:moveTo>
                  <a:cubicBezTo>
                    <a:pt x="527" y="0"/>
                    <a:pt x="0" y="602"/>
                    <a:pt x="0" y="1344"/>
                  </a:cubicBezTo>
                  <a:lnTo>
                    <a:pt x="0" y="7542"/>
                  </a:lnTo>
                  <a:cubicBezTo>
                    <a:pt x="0" y="8116"/>
                    <a:pt x="316" y="8602"/>
                    <a:pt x="759" y="8795"/>
                  </a:cubicBezTo>
                  <a:lnTo>
                    <a:pt x="406" y="21600"/>
                  </a:lnTo>
                  <a:lnTo>
                    <a:pt x="1449" y="8886"/>
                  </a:lnTo>
                  <a:lnTo>
                    <a:pt x="20424" y="8886"/>
                  </a:lnTo>
                  <a:cubicBezTo>
                    <a:pt x="21073" y="8886"/>
                    <a:pt x="21600" y="8285"/>
                    <a:pt x="21600" y="7542"/>
                  </a:cubicBezTo>
                  <a:lnTo>
                    <a:pt x="21600" y="1344"/>
                  </a:lnTo>
                  <a:cubicBezTo>
                    <a:pt x="21600" y="602"/>
                    <a:pt x="21073" y="0"/>
                    <a:pt x="20424" y="0"/>
                  </a:cubicBezTo>
                  <a:lnTo>
                    <a:pt x="1176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with_tz(t,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tz = "America/Chicago")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3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CST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14475959" y="4004754"/>
              <a:ext cx="9242029" cy="285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059" y="0"/>
                  </a:moveTo>
                  <a:cubicBezTo>
                    <a:pt x="3501" y="0"/>
                    <a:pt x="3049" y="1463"/>
                    <a:pt x="3049" y="3267"/>
                  </a:cubicBezTo>
                  <a:lnTo>
                    <a:pt x="3049" y="15624"/>
                  </a:lnTo>
                  <a:lnTo>
                    <a:pt x="0" y="16584"/>
                  </a:lnTo>
                  <a:lnTo>
                    <a:pt x="3049" y="17547"/>
                  </a:lnTo>
                  <a:lnTo>
                    <a:pt x="3049" y="18333"/>
                  </a:lnTo>
                  <a:cubicBezTo>
                    <a:pt x="3049" y="20137"/>
                    <a:pt x="3501" y="21600"/>
                    <a:pt x="4059" y="21600"/>
                  </a:cubicBezTo>
                  <a:lnTo>
                    <a:pt x="20590" y="21600"/>
                  </a:lnTo>
                  <a:cubicBezTo>
                    <a:pt x="21148" y="21600"/>
                    <a:pt x="21600" y="20137"/>
                    <a:pt x="21600" y="18333"/>
                  </a:cubicBezTo>
                  <a:lnTo>
                    <a:pt x="21600" y="3267"/>
                  </a:lnTo>
                  <a:cubicBezTo>
                    <a:pt x="21600" y="1463"/>
                    <a:pt x="21148" y="0"/>
                    <a:pt x="20590" y="0"/>
                  </a:cubicBezTo>
                  <a:lnTo>
                    <a:pt x="4059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with_tz(t,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tz = "America/New_York")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4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EST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</p:grpSp>
      <p:pic>
        <p:nvPicPr>
          <p:cNvPr id="1187" name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88" name="Shape 118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with_tz()</a:t>
            </a:r>
          </a:p>
        </p:txBody>
      </p:sp>
      <p:sp>
        <p:nvSpPr>
          <p:cNvPr id="1189" name="Shape 1189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Creates </a:t>
            </a:r>
            <a:r>
              <a:rPr b="1">
                <a:solidFill>
                  <a:srgbClr val="9CBE7E"/>
                </a:solidFill>
              </a:rPr>
              <a:t>same instant</a:t>
            </a:r>
            <a:r>
              <a:t> with the </a:t>
            </a:r>
            <a:r>
              <a:rPr b="1">
                <a:solidFill>
                  <a:srgbClr val="97B979"/>
                </a:solidFill>
              </a:rPr>
              <a:t>new display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1" grpId="4"/>
      <p:bldP build="whole" bldLvl="1" animBg="1" rev="0" advAuto="0" spid="1186" grpId="5"/>
      <p:bldP build="whole" bldLvl="1" animBg="1" rev="0" advAuto="0" spid="1179" grpId="1"/>
      <p:bldP build="whole" bldLvl="1" animBg="1" rev="0" advAuto="0" spid="1180" grpId="3"/>
      <p:bldP build="whole" bldLvl="1" animBg="1" rev="0" advAuto="0" spid="1178" grpId="2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566" y="8993783"/>
            <a:ext cx="6838868" cy="4145623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Shape 1192"/>
          <p:cNvSpPr/>
          <p:nvPr/>
        </p:nvSpPr>
        <p:spPr>
          <a:xfrm>
            <a:off x="14826349" y="8678354"/>
            <a:ext cx="9242029" cy="285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59" y="0"/>
                </a:moveTo>
                <a:cubicBezTo>
                  <a:pt x="3501" y="0"/>
                  <a:pt x="3049" y="1463"/>
                  <a:pt x="3049" y="3267"/>
                </a:cubicBezTo>
                <a:lnTo>
                  <a:pt x="3049" y="15624"/>
                </a:lnTo>
                <a:lnTo>
                  <a:pt x="0" y="16584"/>
                </a:lnTo>
                <a:lnTo>
                  <a:pt x="3049" y="17547"/>
                </a:lnTo>
                <a:lnTo>
                  <a:pt x="3049" y="18333"/>
                </a:lnTo>
                <a:cubicBezTo>
                  <a:pt x="3049" y="20137"/>
                  <a:pt x="3501" y="21600"/>
                  <a:pt x="4059" y="21600"/>
                </a:cubicBezTo>
                <a:lnTo>
                  <a:pt x="20590" y="21600"/>
                </a:lnTo>
                <a:cubicBezTo>
                  <a:pt x="21148" y="21600"/>
                  <a:pt x="21600" y="20137"/>
                  <a:pt x="21600" y="18333"/>
                </a:cubicBezTo>
                <a:lnTo>
                  <a:pt x="21600" y="3267"/>
                </a:lnTo>
                <a:cubicBezTo>
                  <a:pt x="21600" y="1463"/>
                  <a:pt x="21148" y="0"/>
                  <a:pt x="20590" y="0"/>
                </a:cubicBezTo>
                <a:lnTo>
                  <a:pt x="4059" y="0"/>
                </a:ln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force_tz(t,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tz = "America/New_York")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## "2017-01-05 01:00:00 EST"</a:t>
            </a:r>
          </a:p>
        </p:txBody>
      </p:sp>
      <p:pic>
        <p:nvPicPr>
          <p:cNvPr id="1193" name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Shape 119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force_tz()</a:t>
            </a:r>
          </a:p>
        </p:txBody>
      </p:sp>
      <p:sp>
        <p:nvSpPr>
          <p:cNvPr id="1195" name="Shape 1195"/>
          <p:cNvSpPr/>
          <p:nvPr/>
        </p:nvSpPr>
        <p:spPr>
          <a:xfrm>
            <a:off x="3691000" y="4669575"/>
            <a:ext cx="7937501" cy="5922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76" y="0"/>
                </a:moveTo>
                <a:cubicBezTo>
                  <a:pt x="527" y="0"/>
                  <a:pt x="0" y="706"/>
                  <a:pt x="0" y="1576"/>
                </a:cubicBezTo>
                <a:lnTo>
                  <a:pt x="0" y="8845"/>
                </a:lnTo>
                <a:cubicBezTo>
                  <a:pt x="0" y="9715"/>
                  <a:pt x="527" y="10421"/>
                  <a:pt x="1176" y="10421"/>
                </a:cubicBezTo>
                <a:lnTo>
                  <a:pt x="20123" y="10421"/>
                </a:lnTo>
                <a:lnTo>
                  <a:pt x="20784" y="21600"/>
                </a:lnTo>
                <a:lnTo>
                  <a:pt x="20814" y="10325"/>
                </a:lnTo>
                <a:cubicBezTo>
                  <a:pt x="21271" y="10109"/>
                  <a:pt x="21600" y="9531"/>
                  <a:pt x="21600" y="8845"/>
                </a:cubicBezTo>
                <a:lnTo>
                  <a:pt x="21600" y="1576"/>
                </a:lnTo>
                <a:cubicBezTo>
                  <a:pt x="21600" y="706"/>
                  <a:pt x="21073" y="0"/>
                  <a:pt x="20424" y="0"/>
                </a:cubicBezTo>
                <a:lnTo>
                  <a:pt x="1176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force_tz(t,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tz = "America/Denver")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## "2017-01-05 01:00:00 MST"</a:t>
            </a:r>
          </a:p>
        </p:txBody>
      </p:sp>
      <p:sp>
        <p:nvSpPr>
          <p:cNvPr id="1196" name="Shape 1196"/>
          <p:cNvSpPr/>
          <p:nvPr/>
        </p:nvSpPr>
        <p:spPr>
          <a:xfrm>
            <a:off x="350388" y="8677761"/>
            <a:ext cx="9351963" cy="2858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97" y="0"/>
                </a:moveTo>
                <a:cubicBezTo>
                  <a:pt x="447" y="0"/>
                  <a:pt x="0" y="1461"/>
                  <a:pt x="0" y="3263"/>
                </a:cubicBezTo>
                <a:lnTo>
                  <a:pt x="0" y="18337"/>
                </a:lnTo>
                <a:cubicBezTo>
                  <a:pt x="0" y="20139"/>
                  <a:pt x="447" y="21600"/>
                  <a:pt x="997" y="21600"/>
                </a:cubicBezTo>
                <a:lnTo>
                  <a:pt x="17323" y="21600"/>
                </a:lnTo>
                <a:cubicBezTo>
                  <a:pt x="17624" y="21600"/>
                  <a:pt x="17891" y="21152"/>
                  <a:pt x="18074" y="20460"/>
                </a:cubicBezTo>
                <a:lnTo>
                  <a:pt x="21600" y="20898"/>
                </a:lnTo>
                <a:lnTo>
                  <a:pt x="18320" y="17291"/>
                </a:lnTo>
                <a:lnTo>
                  <a:pt x="18320" y="3263"/>
                </a:lnTo>
                <a:cubicBezTo>
                  <a:pt x="18320" y="1461"/>
                  <a:pt x="17874" y="0"/>
                  <a:pt x="17323" y="0"/>
                </a:cubicBezTo>
                <a:lnTo>
                  <a:pt x="997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 &lt;- now(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tz = "America/Los_Angeles")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## "2017-01-05 01:00:00 PST"</a:t>
            </a:r>
          </a:p>
        </p:txBody>
      </p:sp>
      <p:sp>
        <p:nvSpPr>
          <p:cNvPr id="1197" name="Shape 1197"/>
          <p:cNvSpPr/>
          <p:nvPr/>
        </p:nvSpPr>
        <p:spPr>
          <a:xfrm>
            <a:off x="12755499" y="4669575"/>
            <a:ext cx="7937501" cy="6600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76" y="0"/>
                </a:moveTo>
                <a:cubicBezTo>
                  <a:pt x="527" y="0"/>
                  <a:pt x="0" y="633"/>
                  <a:pt x="0" y="1414"/>
                </a:cubicBezTo>
                <a:lnTo>
                  <a:pt x="0" y="7936"/>
                </a:lnTo>
                <a:cubicBezTo>
                  <a:pt x="0" y="8543"/>
                  <a:pt x="319" y="9056"/>
                  <a:pt x="765" y="9257"/>
                </a:cubicBezTo>
                <a:lnTo>
                  <a:pt x="528" y="21600"/>
                </a:lnTo>
                <a:lnTo>
                  <a:pt x="1456" y="9351"/>
                </a:lnTo>
                <a:lnTo>
                  <a:pt x="20424" y="9351"/>
                </a:lnTo>
                <a:cubicBezTo>
                  <a:pt x="21073" y="9351"/>
                  <a:pt x="21600" y="8717"/>
                  <a:pt x="21600" y="7936"/>
                </a:cubicBezTo>
                <a:lnTo>
                  <a:pt x="21600" y="1414"/>
                </a:lnTo>
                <a:cubicBezTo>
                  <a:pt x="21600" y="633"/>
                  <a:pt x="21073" y="0"/>
                  <a:pt x="20424" y="0"/>
                </a:cubicBezTo>
                <a:lnTo>
                  <a:pt x="1176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force_tz(t,</a:t>
            </a:r>
          </a:p>
          <a:p>
            <a:pPr algn="l"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tz = "America/Chicago")</a:t>
            </a:r>
          </a:p>
          <a:p>
            <a:pPr algn="l">
              <a:lnSpc>
                <a:spcPct val="90000"/>
              </a:lnSpc>
              <a:defRPr b="1" sz="4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## "2017-01-05 01:00:00 CST"</a:t>
            </a:r>
          </a:p>
        </p:txBody>
      </p:sp>
      <p:sp>
        <p:nvSpPr>
          <p:cNvPr id="1198" name="Shape 1198"/>
          <p:cNvSpPr txBox="1"/>
          <p:nvPr/>
        </p:nvSpPr>
        <p:spPr>
          <a:xfrm>
            <a:off x="4060823" y="2584591"/>
            <a:ext cx="16297118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Creates </a:t>
            </a:r>
            <a:r>
              <a:rPr b="1">
                <a:solidFill>
                  <a:srgbClr val="78AAD6"/>
                </a:solidFill>
              </a:rPr>
              <a:t>different instants</a:t>
            </a:r>
            <a:r>
              <a:t> with the </a:t>
            </a:r>
            <a:r>
              <a:rPr b="1">
                <a:solidFill>
                  <a:srgbClr val="78AAD6"/>
                </a:solidFill>
              </a:rPr>
              <a:t>same display</a:t>
            </a:r>
          </a:p>
        </p:txBody>
      </p:sp>
      <p:grpSp>
        <p:nvGrpSpPr>
          <p:cNvPr id="1203" name="Group 1203"/>
          <p:cNvGrpSpPr/>
          <p:nvPr/>
        </p:nvGrpSpPr>
        <p:grpSpPr>
          <a:xfrm>
            <a:off x="333005" y="4669572"/>
            <a:ext cx="23717989" cy="6866877"/>
            <a:chOff x="0" y="0"/>
            <a:chExt cx="23717987" cy="6866875"/>
          </a:xfrm>
        </p:grpSpPr>
        <p:sp>
          <p:nvSpPr>
            <p:cNvPr id="1199" name="Shape 1199"/>
            <p:cNvSpPr/>
            <p:nvPr/>
          </p:nvSpPr>
          <p:spPr>
            <a:xfrm>
              <a:off x="3340612" y="0"/>
              <a:ext cx="7937501" cy="5922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6" y="0"/>
                  </a:moveTo>
                  <a:cubicBezTo>
                    <a:pt x="527" y="0"/>
                    <a:pt x="0" y="706"/>
                    <a:pt x="0" y="1576"/>
                  </a:cubicBezTo>
                  <a:lnTo>
                    <a:pt x="0" y="8845"/>
                  </a:lnTo>
                  <a:cubicBezTo>
                    <a:pt x="0" y="9715"/>
                    <a:pt x="527" y="10421"/>
                    <a:pt x="1176" y="10421"/>
                  </a:cubicBezTo>
                  <a:lnTo>
                    <a:pt x="20123" y="10421"/>
                  </a:lnTo>
                  <a:lnTo>
                    <a:pt x="20784" y="21600"/>
                  </a:lnTo>
                  <a:lnTo>
                    <a:pt x="20814" y="10325"/>
                  </a:lnTo>
                  <a:cubicBezTo>
                    <a:pt x="21271" y="10109"/>
                    <a:pt x="21600" y="9531"/>
                    <a:pt x="21600" y="8845"/>
                  </a:cubicBezTo>
                  <a:lnTo>
                    <a:pt x="21600" y="1576"/>
                  </a:lnTo>
                  <a:cubicBezTo>
                    <a:pt x="21600" y="706"/>
                    <a:pt x="21073" y="0"/>
                    <a:pt x="20424" y="0"/>
                  </a:cubicBezTo>
                  <a:lnTo>
                    <a:pt x="1176" y="0"/>
                  </a:lnTo>
                  <a:close/>
                </a:path>
              </a:pathLst>
            </a:custGeom>
            <a:solidFill>
              <a:srgbClr val="A0C28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force_tz(t,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tz = "America/Denver")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1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MST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0" y="4008185"/>
              <a:ext cx="9351963" cy="2858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7" y="0"/>
                  </a:moveTo>
                  <a:cubicBezTo>
                    <a:pt x="447" y="0"/>
                    <a:pt x="0" y="1461"/>
                    <a:pt x="0" y="3263"/>
                  </a:cubicBezTo>
                  <a:lnTo>
                    <a:pt x="0" y="18337"/>
                  </a:lnTo>
                  <a:cubicBezTo>
                    <a:pt x="0" y="20139"/>
                    <a:pt x="447" y="21600"/>
                    <a:pt x="997" y="21600"/>
                  </a:cubicBezTo>
                  <a:lnTo>
                    <a:pt x="17323" y="21600"/>
                  </a:lnTo>
                  <a:cubicBezTo>
                    <a:pt x="17624" y="21600"/>
                    <a:pt x="17891" y="21152"/>
                    <a:pt x="18074" y="20460"/>
                  </a:cubicBezTo>
                  <a:lnTo>
                    <a:pt x="21600" y="20898"/>
                  </a:lnTo>
                  <a:lnTo>
                    <a:pt x="18320" y="17291"/>
                  </a:lnTo>
                  <a:lnTo>
                    <a:pt x="18320" y="3263"/>
                  </a:lnTo>
                  <a:cubicBezTo>
                    <a:pt x="18320" y="1461"/>
                    <a:pt x="17874" y="0"/>
                    <a:pt x="17323" y="0"/>
                  </a:cubicBezTo>
                  <a:lnTo>
                    <a:pt x="997" y="0"/>
                  </a:lnTo>
                  <a:close/>
                </a:path>
              </a:pathLst>
            </a:custGeom>
            <a:solidFill>
              <a:srgbClr val="78AA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4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 &lt;- now(</a:t>
              </a:r>
            </a:p>
            <a:p>
              <a:pPr algn="l">
                <a:lnSpc>
                  <a:spcPct val="90000"/>
                </a:lnSpc>
                <a:defRPr sz="44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 tz = "America/Los_Angeles")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1</a:t>
              </a:r>
              <a:r>
                <a:rPr b="0">
                  <a:solidFill>
                    <a:srgbClr val="D6D6D6"/>
                  </a:solidFill>
                </a:rPr>
                <a:t>:00:00 </a:t>
              </a:r>
              <a:r>
                <a:t>PST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2405111" y="0"/>
              <a:ext cx="7937501" cy="6600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6" y="0"/>
                  </a:moveTo>
                  <a:cubicBezTo>
                    <a:pt x="527" y="0"/>
                    <a:pt x="0" y="633"/>
                    <a:pt x="0" y="1414"/>
                  </a:cubicBezTo>
                  <a:lnTo>
                    <a:pt x="0" y="7936"/>
                  </a:lnTo>
                  <a:cubicBezTo>
                    <a:pt x="0" y="8543"/>
                    <a:pt x="319" y="9056"/>
                    <a:pt x="765" y="9257"/>
                  </a:cubicBezTo>
                  <a:lnTo>
                    <a:pt x="528" y="21600"/>
                  </a:lnTo>
                  <a:lnTo>
                    <a:pt x="1456" y="9351"/>
                  </a:lnTo>
                  <a:lnTo>
                    <a:pt x="20424" y="9351"/>
                  </a:lnTo>
                  <a:cubicBezTo>
                    <a:pt x="21073" y="9351"/>
                    <a:pt x="21600" y="8717"/>
                    <a:pt x="21600" y="7936"/>
                  </a:cubicBezTo>
                  <a:lnTo>
                    <a:pt x="21600" y="1414"/>
                  </a:lnTo>
                  <a:cubicBezTo>
                    <a:pt x="21600" y="633"/>
                    <a:pt x="21073" y="0"/>
                    <a:pt x="20424" y="0"/>
                  </a:cubicBezTo>
                  <a:lnTo>
                    <a:pt x="1176" y="0"/>
                  </a:lnTo>
                  <a:close/>
                </a:path>
              </a:pathLst>
            </a:custGeom>
            <a:solidFill>
              <a:srgbClr val="C0C0C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force_tz(t,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tz = "America/Chicago")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1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CST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14475959" y="4008778"/>
              <a:ext cx="9242029" cy="285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059" y="0"/>
                  </a:moveTo>
                  <a:cubicBezTo>
                    <a:pt x="3501" y="0"/>
                    <a:pt x="3049" y="1463"/>
                    <a:pt x="3049" y="3267"/>
                  </a:cubicBezTo>
                  <a:lnTo>
                    <a:pt x="3049" y="15624"/>
                  </a:lnTo>
                  <a:lnTo>
                    <a:pt x="0" y="16584"/>
                  </a:lnTo>
                  <a:lnTo>
                    <a:pt x="3049" y="17547"/>
                  </a:lnTo>
                  <a:lnTo>
                    <a:pt x="3049" y="18333"/>
                  </a:lnTo>
                  <a:cubicBezTo>
                    <a:pt x="3049" y="20137"/>
                    <a:pt x="3501" y="21600"/>
                    <a:pt x="4059" y="21600"/>
                  </a:cubicBezTo>
                  <a:lnTo>
                    <a:pt x="20590" y="21600"/>
                  </a:lnTo>
                  <a:cubicBezTo>
                    <a:pt x="21148" y="21600"/>
                    <a:pt x="21600" y="20137"/>
                    <a:pt x="21600" y="18333"/>
                  </a:cubicBezTo>
                  <a:lnTo>
                    <a:pt x="21600" y="3267"/>
                  </a:lnTo>
                  <a:cubicBezTo>
                    <a:pt x="21600" y="1463"/>
                    <a:pt x="21148" y="0"/>
                    <a:pt x="20590" y="0"/>
                  </a:cubicBezTo>
                  <a:lnTo>
                    <a:pt x="4059" y="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ctr">
              <a:noAutofit/>
            </a:bodyPr>
            <a:lstStyle/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force_tz(t,</a:t>
              </a:r>
            </a:p>
            <a:p>
              <a:pPr algn="l">
                <a:lnSpc>
                  <a:spcPct val="90000"/>
                </a:lnSpc>
                <a:defRPr sz="4700">
                  <a:solidFill>
                    <a:srgbClr val="D6D6D6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  tz = "America/New_York")</a:t>
              </a:r>
            </a:p>
            <a:p>
              <a:pPr algn="l">
                <a:lnSpc>
                  <a:spcPct val="90000"/>
                </a:lnSpc>
                <a:defRPr b="1" sz="4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0">
                  <a:solidFill>
                    <a:srgbClr val="D6D6D6"/>
                  </a:solidFill>
                </a:rPr>
                <a:t>## "2017-01-05 0</a:t>
              </a:r>
              <a:r>
                <a:t>1</a:t>
              </a:r>
              <a:r>
                <a:rPr b="0">
                  <a:solidFill>
                    <a:srgbClr val="D6D6D6"/>
                  </a:solidFill>
                </a:rPr>
                <a:t>:00:00</a:t>
              </a:r>
              <a:r>
                <a:t> EST</a:t>
              </a:r>
              <a:r>
                <a:rPr b="0">
                  <a:solidFill>
                    <a:srgbClr val="D6D6D6"/>
                  </a:solidFill>
                </a:rPr>
                <a:t>"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2" grpId="3"/>
      <p:bldP build="whole" bldLvl="1" animBg="1" rev="0" advAuto="0" spid="1203" grpId="4"/>
      <p:bldP build="whole" bldLvl="1" animBg="1" rev="0" advAuto="0" spid="1197" grpId="2"/>
      <p:bldP build="whole" bldLvl="1" animBg="1" rev="0" advAuto="0" spid="1195" grpId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1206" name="Shape 1206"/>
          <p:cNvSpPr txBox="1"/>
          <p:nvPr>
            <p:ph type="body" idx="4294967295"/>
          </p:nvPr>
        </p:nvSpPr>
        <p:spPr>
          <a:xfrm>
            <a:off x="1967655" y="2973613"/>
            <a:ext cx="20448691" cy="1034397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this_instant &lt;- now()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What time is it in Honolulu (Pacific/Honolulu) this instant?</a:t>
            </a:r>
            <a:endParaRPr b="1"/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What will it be here when Honolulu clocks show our time?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The </a:t>
            </a:r>
            <a:r>
              <a:rPr b="1"/>
              <a:t>time_hour</a:t>
            </a:r>
            <a:r>
              <a:t> column of flights is saved as UTC. Convert it to the correct time zone for New York City. Notice that the hours element of </a:t>
            </a:r>
            <a:r>
              <a:rPr b="1"/>
              <a:t>time_hour</a:t>
            </a:r>
            <a:r>
              <a:t> already matches </a:t>
            </a:r>
            <a:r>
              <a:rPr b="1"/>
              <a:t>flights$hour</a:t>
            </a:r>
            <a:r>
              <a:t>, which is ostensibly the correct hour in the America/New_York time zone.</a:t>
            </a:r>
          </a:p>
        </p:txBody>
      </p:sp>
      <p:pic>
        <p:nvPicPr>
          <p:cNvPr id="1207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07"/>
                </p:tgtEl>
              </p:cMediaNode>
            </p:video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Shape 1210"/>
          <p:cNvSpPr/>
          <p:nvPr/>
        </p:nvSpPr>
        <p:spPr>
          <a:xfrm>
            <a:off x="599409" y="462061"/>
            <a:ext cx="23185181" cy="2585657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11" name="Shape 1211"/>
          <p:cNvSpPr txBox="1"/>
          <p:nvPr/>
        </p:nvSpPr>
        <p:spPr>
          <a:xfrm>
            <a:off x="793766" y="654737"/>
            <a:ext cx="22796467" cy="2200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this_instant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with_tz("Pacific/Honolulu")</a:t>
            </a:r>
          </a:p>
        </p:txBody>
      </p:sp>
      <p:sp>
        <p:nvSpPr>
          <p:cNvPr id="1212" name="Shape 1212"/>
          <p:cNvSpPr/>
          <p:nvPr/>
        </p:nvSpPr>
        <p:spPr>
          <a:xfrm>
            <a:off x="599409" y="3924961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13" name="Shape 1213"/>
          <p:cNvSpPr txBox="1"/>
          <p:nvPr/>
        </p:nvSpPr>
        <p:spPr>
          <a:xfrm>
            <a:off x="793766" y="4117638"/>
            <a:ext cx="22796467" cy="3016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this_instant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force_tz("Pacific/Honolulu")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with_tz("America/New_York")</a:t>
            </a:r>
          </a:p>
        </p:txBody>
      </p:sp>
      <p:sp>
        <p:nvSpPr>
          <p:cNvPr id="1214" name="Shape 1214"/>
          <p:cNvSpPr/>
          <p:nvPr/>
        </p:nvSpPr>
        <p:spPr>
          <a:xfrm>
            <a:off x="599409" y="8204482"/>
            <a:ext cx="23185181" cy="340227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15" name="Shape 1215"/>
          <p:cNvSpPr txBox="1"/>
          <p:nvPr/>
        </p:nvSpPr>
        <p:spPr>
          <a:xfrm>
            <a:off x="793766" y="8397158"/>
            <a:ext cx="22796467" cy="3016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mutate(time_hour = with_tz(time_hour, "America/New_York")) %&gt;%</a:t>
            </a:r>
          </a:p>
          <a:p>
            <a:pPr algn="l" defTabSz="543305">
              <a:spcBef>
                <a:spcPts val="1300"/>
              </a:spcBef>
              <a:defRPr sz="4650">
                <a:latin typeface="Monaco"/>
                <a:ea typeface="Monaco"/>
                <a:cs typeface="Monaco"/>
                <a:sym typeface="Monaco"/>
              </a:defRPr>
            </a:pPr>
            <a:r>
              <a:t>  select(time_hour)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/>
        </p:nvSpPr>
        <p:spPr>
          <a:xfrm>
            <a:off x="2833687" y="3759199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Doing math with dates and times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84561" y="-30281"/>
            <a:ext cx="27553122" cy="13776562"/>
          </a:xfrm>
          <a:prstGeom prst="rect">
            <a:avLst/>
          </a:prstGeom>
          <a:ln w="12700">
            <a:miter lim="400000"/>
          </a:ln>
        </p:spPr>
      </p:pic>
      <p:sp>
        <p:nvSpPr>
          <p:cNvPr id="1221" name="Shape 1221"/>
          <p:cNvSpPr txBox="1"/>
          <p:nvPr/>
        </p:nvSpPr>
        <p:spPr>
          <a:xfrm>
            <a:off x="16524540" y="73057"/>
            <a:ext cx="7843142" cy="230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July, 20 1969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6838" y="-35935"/>
            <a:ext cx="24517676" cy="13787870"/>
          </a:xfrm>
          <a:prstGeom prst="rect">
            <a:avLst/>
          </a:prstGeom>
          <a:ln w="12700">
            <a:miter lim="400000"/>
          </a:ln>
        </p:spPr>
      </p:pic>
      <p:sp>
        <p:nvSpPr>
          <p:cNvPr id="1225" name="Shape 1225"/>
          <p:cNvSpPr txBox="1"/>
          <p:nvPr/>
        </p:nvSpPr>
        <p:spPr>
          <a:xfrm>
            <a:off x="16769853" y="-120509"/>
            <a:ext cx="7843143" cy="230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Nov, 25 1992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Shape 1228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difftimes</a:t>
            </a:r>
          </a:p>
        </p:txBody>
      </p:sp>
      <p:sp>
        <p:nvSpPr>
          <p:cNvPr id="1229" name="Shape 1229"/>
          <p:cNvSpPr/>
          <p:nvPr/>
        </p:nvSpPr>
        <p:spPr>
          <a:xfrm>
            <a:off x="4091601" y="4872446"/>
            <a:ext cx="16200798" cy="260669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30" name="Shape 1230"/>
          <p:cNvSpPr txBox="1"/>
          <p:nvPr/>
        </p:nvSpPr>
        <p:spPr>
          <a:xfrm>
            <a:off x="4235158" y="5067470"/>
            <a:ext cx="15913684" cy="2145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now() - as.POSIXct(today())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Time difference of 22.29285 hours</a:t>
            </a:r>
          </a:p>
        </p:txBody>
      </p:sp>
      <p:sp>
        <p:nvSpPr>
          <p:cNvPr id="1231" name="Shape 1231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When you subtract two dates in R you get a difftime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4117139" y="7571106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But difftimes use inconsistent units (sometimes weeks, days, hours, minutes, or seconds…)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256" name="Shape 256"/>
          <p:cNvSpPr txBox="1"/>
          <p:nvPr>
            <p:ph type="body" sz="half" idx="4294967295"/>
          </p:nvPr>
        </p:nvSpPr>
        <p:spPr>
          <a:xfrm>
            <a:off x="4469576" y="3190338"/>
            <a:ext cx="15444848" cy="437613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What will this tell us?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b="1"/>
              <a:t>sum(</a:t>
            </a:r>
            <a:r>
              <a:t>flights$arr_delay &gt; 0</a:t>
            </a:r>
            <a:r>
              <a:rPr b="1"/>
              <a:t>)</a:t>
            </a:r>
          </a:p>
        </p:txBody>
      </p:sp>
      <p:sp>
        <p:nvSpPr>
          <p:cNvPr id="257" name="Shape 257"/>
          <p:cNvSpPr txBox="1"/>
          <p:nvPr/>
        </p:nvSpPr>
        <p:spPr>
          <a:xfrm rot="21275570">
            <a:off x="6945654" y="8130992"/>
            <a:ext cx="10492693" cy="156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5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Number of DELAYED FLIGHTS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7" grpId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35" name="Shape 123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durations</a:t>
            </a:r>
          </a:p>
        </p:txBody>
      </p:sp>
      <p:sp>
        <p:nvSpPr>
          <p:cNvPr id="1236" name="Shape 1236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37" name="Shape 1237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as.duration(today() - aladdin)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"761011200s (~24.11 years)"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as.duration(aladdin - moon_landing)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"736905600s (~23.35 years)"</a:t>
            </a:r>
          </a:p>
        </p:txBody>
      </p:sp>
      <p:sp>
        <p:nvSpPr>
          <p:cNvPr id="1238" name="Shape 1238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time span that is </a:t>
            </a:r>
            <a:r>
              <a:rPr b="1">
                <a:solidFill>
                  <a:srgbClr val="78AAD6"/>
                </a:solidFill>
              </a:rPr>
              <a:t>always measured in seconds</a:t>
            </a:r>
          </a:p>
        </p:txBody>
      </p:sp>
      <p:sp>
        <p:nvSpPr>
          <p:cNvPr id="1239" name="Shape 1239"/>
          <p:cNvSpPr txBox="1"/>
          <p:nvPr/>
        </p:nvSpPr>
        <p:spPr>
          <a:xfrm>
            <a:off x="4117139" y="9337352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Plus, a </a:t>
            </a:r>
            <a:r>
              <a:rPr b="1">
                <a:solidFill>
                  <a:srgbClr val="78AAD6"/>
                </a:solidFill>
              </a:rPr>
              <a:t>better display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2" name="Shape 1242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Math with dates</a:t>
            </a:r>
          </a:p>
        </p:txBody>
      </p:sp>
      <p:sp>
        <p:nvSpPr>
          <p:cNvPr id="1243" name="Shape 1243"/>
          <p:cNvSpPr/>
          <p:nvPr/>
        </p:nvSpPr>
        <p:spPr>
          <a:xfrm>
            <a:off x="4091601" y="4248561"/>
            <a:ext cx="16200798" cy="895188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44" name="Shape 1244"/>
          <p:cNvSpPr txBox="1"/>
          <p:nvPr/>
        </p:nvSpPr>
        <p:spPr>
          <a:xfrm>
            <a:off x="4235158" y="4354685"/>
            <a:ext cx="15913684" cy="8739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weeks(1) - days(3) + hours(2)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"4d 2H 0M 0S"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33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date + months(0:11)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"2017-01-01" "2017-02-01" "2017-03-01"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"2017-04-01" "2017-05-01" "2017-06-01"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"2017-07-01" "2017-08-01" "2017-09-01"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"2017-10-01" "2017-11-01" "2017-12-01"</a:t>
            </a:r>
          </a:p>
        </p:txBody>
      </p:sp>
      <p:sp>
        <p:nvSpPr>
          <p:cNvPr id="1245" name="Shape 1245"/>
          <p:cNvSpPr txBox="1"/>
          <p:nvPr/>
        </p:nvSpPr>
        <p:spPr>
          <a:xfrm>
            <a:off x="4117139" y="2243494"/>
            <a:ext cx="1614972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To do math with dates add and subtract </a:t>
            </a:r>
            <a:r>
              <a:rPr b="1">
                <a:solidFill>
                  <a:srgbClr val="9BBC7C"/>
                </a:solidFill>
              </a:rPr>
              <a:t>periods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Shape 1248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Period constructors</a:t>
            </a:r>
          </a:p>
        </p:txBody>
      </p:sp>
      <p:graphicFrame>
        <p:nvGraphicFramePr>
          <p:cNvPr id="1249" name="Table 1249"/>
          <p:cNvGraphicFramePr/>
          <p:nvPr/>
        </p:nvGraphicFramePr>
        <p:xfrm>
          <a:off x="5842692" y="2853667"/>
          <a:ext cx="11303034" cy="102052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6537046"/>
                <a:gridCol w="6161567"/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makes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years(x)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years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months(x)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months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weeks(x)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weeks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days(x)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days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hours(x)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hours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minutes(x)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minutes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milliseconds(x)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milliseconds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microseconds(x)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microseconds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nanoseconds(x)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nanoseconds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picoseconds(x)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picoseconds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252" name="Shape 1252"/>
          <p:cNvSpPr txBox="1"/>
          <p:nvPr>
            <p:ph type="body" sz="quarter" idx="4294967295"/>
          </p:nvPr>
        </p:nvSpPr>
        <p:spPr>
          <a:xfrm>
            <a:off x="1441010" y="3209098"/>
            <a:ext cx="21501980" cy="158756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lvl1pPr>
          </a:lstStyle>
          <a:p>
            <a:pPr/>
            <a:r>
              <a:t>What might worry us here?</a:t>
            </a:r>
          </a:p>
        </p:txBody>
      </p:sp>
      <p:sp>
        <p:nvSpPr>
          <p:cNvPr id="1253" name="Shape 1253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54" name="Shape 1254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march_11 +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"2016-03-12 </a:t>
            </a:r>
            <a:r>
              <a:rPr>
                <a:solidFill>
                  <a:schemeClr val="accent1"/>
                </a:solidFill>
              </a:rPr>
              <a:t>08</a:t>
            </a:r>
            <a: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march_12 +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"2016-03-13 </a:t>
            </a:r>
            <a:r>
              <a:rPr>
                <a:solidFill>
                  <a:schemeClr val="accent1"/>
                </a:solidFill>
              </a:rPr>
              <a:t>08</a:t>
            </a:r>
            <a:r>
              <a:t>:00:00 EDT"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57" name="Shape 1257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periods</a:t>
            </a:r>
          </a:p>
        </p:txBody>
      </p:sp>
      <p:sp>
        <p:nvSpPr>
          <p:cNvPr id="1258" name="Shape 1258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59" name="Shape 1259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march_11 +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"2016-03-12 </a:t>
            </a:r>
            <a:r>
              <a:rPr>
                <a:solidFill>
                  <a:schemeClr val="accent1"/>
                </a:solidFill>
              </a:rPr>
              <a:t>08</a:t>
            </a:r>
            <a: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march_12 +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"2016-03-13 </a:t>
            </a:r>
            <a:r>
              <a:rPr>
                <a:solidFill>
                  <a:schemeClr val="accent1"/>
                </a:solidFill>
              </a:rPr>
              <a:t>08</a:t>
            </a:r>
            <a:r>
              <a:t>:00:00 EDT"</a:t>
            </a:r>
          </a:p>
        </p:txBody>
      </p:sp>
      <p:sp>
        <p:nvSpPr>
          <p:cNvPr id="1260" name="Shape 1260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time span that is </a:t>
            </a:r>
            <a:r>
              <a:rPr b="1">
                <a:solidFill>
                  <a:srgbClr val="9BBC7C"/>
                </a:solidFill>
              </a:rPr>
              <a:t>measured in clock units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Shape 126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durations</a:t>
            </a:r>
          </a:p>
        </p:txBody>
      </p:sp>
      <p:sp>
        <p:nvSpPr>
          <p:cNvPr id="1264" name="Shape 1264"/>
          <p:cNvSpPr/>
          <p:nvPr/>
        </p:nvSpPr>
        <p:spPr>
          <a:xfrm>
            <a:off x="4091601" y="4872446"/>
            <a:ext cx="16200798" cy="4633196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65" name="Shape 1265"/>
          <p:cNvSpPr txBox="1"/>
          <p:nvPr/>
        </p:nvSpPr>
        <p:spPr>
          <a:xfrm>
            <a:off x="4235158" y="4978570"/>
            <a:ext cx="15913684" cy="4484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march_11 + ddays(1)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"2016-03-12 </a:t>
            </a:r>
            <a:r>
              <a:rPr>
                <a:solidFill>
                  <a:schemeClr val="accent1"/>
                </a:solidFill>
              </a:rPr>
              <a:t>08</a:t>
            </a:r>
            <a:r>
              <a:t>:00:00 EST"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march_12 + ddays(1)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"2016-03-13 </a:t>
            </a:r>
            <a:r>
              <a:rPr>
                <a:solidFill>
                  <a:schemeClr val="accent1"/>
                </a:solidFill>
              </a:rPr>
              <a:t>09</a:t>
            </a:r>
            <a:r>
              <a:t>:00:00 EDT"</a:t>
            </a:r>
          </a:p>
        </p:txBody>
      </p:sp>
      <p:sp>
        <p:nvSpPr>
          <p:cNvPr id="1266" name="Shape 1266"/>
          <p:cNvSpPr txBox="1"/>
          <p:nvPr/>
        </p:nvSpPr>
        <p:spPr>
          <a:xfrm>
            <a:off x="4117139" y="2979430"/>
            <a:ext cx="1614972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If absolute time matters, use seconds or a duration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9" name="Shape 1269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Duration constructors</a:t>
            </a:r>
          </a:p>
        </p:txBody>
      </p:sp>
      <p:graphicFrame>
        <p:nvGraphicFramePr>
          <p:cNvPr id="1270" name="Table 1270"/>
          <p:cNvGraphicFramePr/>
          <p:nvPr/>
        </p:nvGraphicFramePr>
        <p:xfrm>
          <a:off x="5842692" y="2853667"/>
          <a:ext cx="11303034" cy="102052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6537046"/>
                <a:gridCol w="6161567"/>
              </a:tblGrid>
              <a:tr h="923131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makes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dyears(x)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years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dweeks(x)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weeks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ddays(x)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days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dhours(x)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hours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dminutes(x)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minutes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dmilliseconds(x)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milliseconds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dmicroseconds(x)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microseconds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dnanoseconds(x)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nanoseconds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923131">
                <a:tc>
                  <a:txBody>
                    <a:bodyPr/>
                    <a:lstStyle/>
                    <a:p>
                      <a:pPr indent="20955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dpicoseconds(x)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159000"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x picoseconds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273" name="Shape 1273"/>
          <p:cNvSpPr txBox="1"/>
          <p:nvPr>
            <p:ph type="body" sz="half" idx="4294967295"/>
          </p:nvPr>
        </p:nvSpPr>
        <p:spPr>
          <a:xfrm>
            <a:off x="2857207" y="3449919"/>
            <a:ext cx="18669586" cy="681616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What should this return? Decide in your group.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months(1) / days(1)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76" name="Shape 1276"/>
          <p:cNvSpPr txBox="1"/>
          <p:nvPr/>
        </p:nvSpPr>
        <p:spPr>
          <a:xfrm>
            <a:off x="4007752" y="1006887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Math with periods</a:t>
            </a:r>
          </a:p>
        </p:txBody>
      </p:sp>
      <p:sp>
        <p:nvSpPr>
          <p:cNvPr id="1277" name="Shape 1277"/>
          <p:cNvSpPr/>
          <p:nvPr/>
        </p:nvSpPr>
        <p:spPr>
          <a:xfrm>
            <a:off x="2254176" y="3561688"/>
            <a:ext cx="19874918" cy="335915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78" name="Shape 1278"/>
          <p:cNvSpPr txBox="1"/>
          <p:nvPr/>
        </p:nvSpPr>
        <p:spPr>
          <a:xfrm>
            <a:off x="2397733" y="3667812"/>
            <a:ext cx="19738441" cy="335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months(1) /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estimate only: convert to intervals for accuracy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30.4375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1281" name="Shape 1281"/>
          <p:cNvSpPr txBox="1"/>
          <p:nvPr>
            <p:ph type="body" idx="4294967295"/>
          </p:nvPr>
        </p:nvSpPr>
        <p:spPr>
          <a:xfrm>
            <a:off x="1682872" y="2174298"/>
            <a:ext cx="21018255" cy="681616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Can we calculate something like this accurately?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"The month between Jan 1, 2017 and Feb 1, 2017" /days(1)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body" sz="half" idx="4294967295"/>
          </p:nvPr>
        </p:nvSpPr>
        <p:spPr>
          <a:xfrm>
            <a:off x="6206770" y="3465445"/>
            <a:ext cx="11970460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Navigate to the </a:t>
            </a:r>
            <a:r>
              <a:rPr b="1"/>
              <a:t>03-Types</a:t>
            </a:r>
            <a:r>
              <a:t> folder.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Open </a:t>
            </a:r>
            <a:r>
              <a:rPr b="1"/>
              <a:t>03-Types-Exercises.Rmd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261" name="Shape 261"/>
          <p:cNvSpPr txBox="1"/>
          <p:nvPr>
            <p:ph type="body" sz="half" idx="4294967295"/>
          </p:nvPr>
        </p:nvSpPr>
        <p:spPr>
          <a:xfrm>
            <a:off x="4469576" y="3190338"/>
            <a:ext cx="15444848" cy="437613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algn="ctr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What will this tell us?</a:t>
            </a:r>
          </a:p>
          <a:p>
            <a:pPr marL="0" indent="0" algn="ctr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rPr b="1"/>
              <a:t>mean(</a:t>
            </a:r>
            <a:r>
              <a:t>flights$arr_delay &gt; 0</a:t>
            </a:r>
            <a:r>
              <a:rPr b="1"/>
              <a:t>)</a:t>
            </a:r>
          </a:p>
        </p:txBody>
      </p:sp>
      <p:sp>
        <p:nvSpPr>
          <p:cNvPr id="262" name="Shape 262"/>
          <p:cNvSpPr txBox="1"/>
          <p:nvPr/>
        </p:nvSpPr>
        <p:spPr>
          <a:xfrm rot="21275570">
            <a:off x="6945654" y="8130992"/>
            <a:ext cx="10492693" cy="156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lnSpc>
                <a:spcPct val="70000"/>
              </a:lnSpc>
              <a:defRPr sz="55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The proportion of DELAYED FLIGHTS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84" name="Shape 1284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intervals</a:t>
            </a:r>
          </a:p>
        </p:txBody>
      </p:sp>
      <p:sp>
        <p:nvSpPr>
          <p:cNvPr id="1285" name="Shape 1285"/>
          <p:cNvSpPr/>
          <p:nvPr/>
        </p:nvSpPr>
        <p:spPr>
          <a:xfrm>
            <a:off x="2796679" y="4872446"/>
            <a:ext cx="18782323" cy="496556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86" name="Shape 1286"/>
          <p:cNvSpPr txBox="1"/>
          <p:nvPr/>
        </p:nvSpPr>
        <p:spPr>
          <a:xfrm>
            <a:off x="2940236" y="4978570"/>
            <a:ext cx="18688200" cy="4753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interval(mdy("Jan 1, 2017"), mdy("Feb 1, 2017"))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2017-01-01 UTC--2017-02-01 UTC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mdy("Jan 1, 2017") %--% mdy("Feb 1, 2017")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2017-01-01 UTC--2017-02-01 UTC</a:t>
            </a:r>
          </a:p>
        </p:txBody>
      </p:sp>
      <p:sp>
        <p:nvSpPr>
          <p:cNvPr id="1287" name="Shape 1287"/>
          <p:cNvSpPr txBox="1"/>
          <p:nvPr/>
        </p:nvSpPr>
        <p:spPr>
          <a:xfrm>
            <a:off x="2822218" y="2979430"/>
            <a:ext cx="16880291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time span that is </a:t>
            </a:r>
            <a:r>
              <a:rPr b="1">
                <a:solidFill>
                  <a:srgbClr val="919191"/>
                </a:solidFill>
              </a:rPr>
              <a:t>measured by start and end dates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0" name="Shape 1290"/>
          <p:cNvSpPr/>
          <p:nvPr/>
        </p:nvSpPr>
        <p:spPr>
          <a:xfrm>
            <a:off x="2041905" y="4661886"/>
            <a:ext cx="20300190" cy="381509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291" name="Shape 1291"/>
          <p:cNvSpPr txBox="1"/>
          <p:nvPr/>
        </p:nvSpPr>
        <p:spPr>
          <a:xfrm>
            <a:off x="2185462" y="4768010"/>
            <a:ext cx="20013076" cy="360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month1 </a:t>
            </a:r>
            <a:r>
              <a:rPr>
                <a:solidFill>
                  <a:srgbClr val="000000"/>
                </a:solidFill>
              </a:rPr>
              <a:t>&lt;- mdy("Jan 1, 2017") </a:t>
            </a:r>
            <a:r>
              <a:t>%--%</a:t>
            </a:r>
            <a:r>
              <a:rPr>
                <a:solidFill>
                  <a:srgbClr val="000000"/>
                </a:solidFill>
              </a:rPr>
              <a:t> mdy("Feb 1, 2017")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month1</a:t>
            </a:r>
            <a:r>
              <a:rPr>
                <a:solidFill>
                  <a:srgbClr val="000000"/>
                </a:solidFill>
              </a:rPr>
              <a:t> / days(1)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31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2067443" y="2768870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Divide by periods and durations to compute the length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Shape 1295"/>
          <p:cNvSpPr txBox="1"/>
          <p:nvPr/>
        </p:nvSpPr>
        <p:spPr>
          <a:xfrm>
            <a:off x="4007752" y="27476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Working with intervals</a:t>
            </a:r>
          </a:p>
        </p:txBody>
      </p:sp>
      <p:graphicFrame>
        <p:nvGraphicFramePr>
          <p:cNvPr id="1296" name="Table 1296"/>
          <p:cNvGraphicFramePr/>
          <p:nvPr/>
        </p:nvGraphicFramePr>
        <p:xfrm>
          <a:off x="2219345" y="2755542"/>
          <a:ext cx="11303034" cy="10205245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7336035"/>
                <a:gridCol w="12609273"/>
              </a:tblGrid>
              <a:tr h="846203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function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500">
                          <a:sym typeface="Helvetica"/>
                        </a:rPr>
                        <a:t>makes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int_start()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access or change the start date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000000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int_end()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access or change the end date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int_diff()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intervals between dates in a vector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int_length()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number of seconds in the interval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int_flip()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switches start and end dates of th interval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int_shift()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shifts an interval by a time span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int_standardize()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flips interval is length is negative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int_aligns(x)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tests whether interval begin or end on same instant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int_overlaps()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tests whether intervals overlap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intersect(), union(), setdiff()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set operations for intervals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84620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%within%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4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tests whether instants fall within an interval</a:t>
                      </a: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FFFFFF"/>
                      </a:solidFill>
                      <a:miter lim="400000"/>
                    </a:lnL>
                    <a:lnR w="50800">
                      <a:solidFill>
                        <a:srgbClr val="FFFFFF"/>
                      </a:solidFill>
                      <a:miter lim="400000"/>
                    </a:lnR>
                    <a:lnT w="50800">
                      <a:solidFill>
                        <a:srgbClr val="FFFFFF"/>
                      </a:solidFill>
                      <a:miter lim="400000"/>
                    </a:lnT>
                    <a:lnB w="508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299" name="Shape 129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%within%</a:t>
            </a:r>
          </a:p>
        </p:txBody>
      </p:sp>
      <p:sp>
        <p:nvSpPr>
          <p:cNvPr id="1300" name="Shape 1300"/>
          <p:cNvSpPr/>
          <p:nvPr/>
        </p:nvSpPr>
        <p:spPr>
          <a:xfrm>
            <a:off x="2231063" y="4627135"/>
            <a:ext cx="19921873" cy="67099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01" name="Shape 1301"/>
          <p:cNvSpPr txBox="1"/>
          <p:nvPr/>
        </p:nvSpPr>
        <p:spPr>
          <a:xfrm>
            <a:off x="2374620" y="4733259"/>
            <a:ext cx="19427011" cy="635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firsts &lt;- ymd("2017-01-01") + months(0:11)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summer &lt;- ymd("2017-06-21") %--% ymd("2017-09-21")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firsts </a:t>
            </a:r>
            <a:r>
              <a:t>%within%</a:t>
            </a:r>
            <a:r>
              <a:rPr>
                <a:solidFill>
                  <a:srgbClr val="000000"/>
                </a:solidFill>
              </a:rPr>
              <a:t> summer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FALSE FALSE FALSE FALSE FALSE FALSE 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</a:t>
            </a:r>
            <a:r>
              <a:rPr>
                <a:solidFill>
                  <a:schemeClr val="accent1"/>
                </a:solidFill>
              </a:rPr>
              <a:t>TRUE  TRUE  TRUE</a:t>
            </a:r>
            <a:r>
              <a:t> FALSE FALSE FALSE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2256601" y="2734118"/>
            <a:ext cx="16880292" cy="2283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Tests whether instants fall within an interval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 txBox="1"/>
          <p:nvPr>
            <p:ph type="title" idx="4294967295"/>
          </p:nvPr>
        </p:nvSpPr>
        <p:spPr>
          <a:xfrm>
            <a:off x="5175745" y="-574998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pic>
        <p:nvPicPr>
          <p:cNvPr id="1305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306" name="Shape 1306"/>
          <p:cNvSpPr txBox="1"/>
          <p:nvPr>
            <p:ph type="body" idx="4294967295"/>
          </p:nvPr>
        </p:nvSpPr>
        <p:spPr>
          <a:xfrm>
            <a:off x="1967655" y="1599866"/>
            <a:ext cx="21132306" cy="1192240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Are flight delays worse over the holidays? 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NYC Public Schools held winter recess from December 23, 2013 to January 1, 2014. Create an interval that captures the recess.</a:t>
            </a:r>
          </a:p>
          <a:p>
            <a:pPr marL="762000" indent="-7620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Complete the code below to plot delays over time during recess vs. the rest of the year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mutate(during_recess = </a:t>
            </a:r>
            <a:r>
              <a:rPr u="sng"/>
              <a:t>_____________________________</a:t>
            </a:r>
            <a:r>
              <a:t>,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time = hms::hms(hour = hour, minute = minute)) %&gt;%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ggplot(aes(time, dep_delay, color = during_recess)) + </a:t>
            </a:r>
          </a:p>
          <a:p>
            <a:pPr marL="0" indent="0" defTabSz="584200">
              <a:spcBef>
                <a:spcPts val="0"/>
              </a:spcBef>
              <a:buSzTx/>
              <a:buNone/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geom_smooth()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3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305"/>
                </p:tgtEl>
              </p:cMediaNode>
            </p:video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09" name="Shape 1309"/>
          <p:cNvSpPr/>
          <p:nvPr/>
        </p:nvSpPr>
        <p:spPr>
          <a:xfrm>
            <a:off x="599409" y="462061"/>
            <a:ext cx="23185181" cy="666109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10" name="Shape 1310"/>
          <p:cNvSpPr txBox="1"/>
          <p:nvPr/>
        </p:nvSpPr>
        <p:spPr>
          <a:xfrm>
            <a:off x="793766" y="654737"/>
            <a:ext cx="22796467" cy="642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recess &lt;- ymd("2013-12-23") %--% ymd("2014-01-01")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flights %&gt;%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mutate(during_recess = </a:t>
            </a:r>
            <a:r>
              <a:rPr>
                <a:solidFill>
                  <a:schemeClr val="accent1"/>
                </a:solidFill>
              </a:rPr>
              <a:t>time_hour %within% recess</a:t>
            </a:r>
            <a:r>
              <a:t>,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     time = hms::hms(hour = hour, minute = minute)) %&gt;%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ggplot(aes(time, dep_delay, color = during_recess)) +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    geom_smooth()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" name="pdf-recess-delay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1165194"/>
            <a:ext cx="20574000" cy="11385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3" name="lubrid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lubrid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Shape 131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Math with instants</a:t>
            </a:r>
          </a:p>
        </p:txBody>
      </p:sp>
      <p:sp>
        <p:nvSpPr>
          <p:cNvPr id="1317" name="Shape 1317"/>
          <p:cNvSpPr/>
          <p:nvPr/>
        </p:nvSpPr>
        <p:spPr>
          <a:xfrm>
            <a:off x="3634237" y="5789347"/>
            <a:ext cx="17115525" cy="1"/>
          </a:xfrm>
          <a:prstGeom prst="line">
            <a:avLst/>
          </a:prstGeom>
          <a:ln w="88900">
            <a:solidFill>
              <a:srgbClr val="A8D379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320" name="Group 1320"/>
          <p:cNvGrpSpPr/>
          <p:nvPr/>
        </p:nvGrpSpPr>
        <p:grpSpPr>
          <a:xfrm>
            <a:off x="3629143" y="8174945"/>
            <a:ext cx="17160479" cy="2212304"/>
            <a:chOff x="0" y="0"/>
            <a:chExt cx="17160477" cy="2212303"/>
          </a:xfrm>
        </p:grpSpPr>
        <p:sp>
          <p:nvSpPr>
            <p:cNvPr id="1318" name="Shape 1318"/>
            <p:cNvSpPr/>
            <p:nvPr/>
          </p:nvSpPr>
          <p:spPr>
            <a:xfrm>
              <a:off x="0" y="1098665"/>
              <a:ext cx="10162220" cy="975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2094" y="21393"/>
                  </a:lnTo>
                  <a:lnTo>
                    <a:pt x="9600" y="102"/>
                  </a:lnTo>
                  <a:lnTo>
                    <a:pt x="21600" y="0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319" name="Shape 1319"/>
            <p:cNvSpPr/>
            <p:nvPr/>
          </p:nvSpPr>
          <p:spPr>
            <a:xfrm>
              <a:off x="11715008" y="0"/>
              <a:ext cx="5445470" cy="22123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775"/>
                  </a:moveTo>
                  <a:lnTo>
                    <a:pt x="6253" y="10822"/>
                  </a:lnTo>
                  <a:lnTo>
                    <a:pt x="6240" y="0"/>
                  </a:lnTo>
                  <a:lnTo>
                    <a:pt x="9670" y="78"/>
                  </a:lnTo>
                  <a:lnTo>
                    <a:pt x="9761" y="21600"/>
                  </a:lnTo>
                  <a:lnTo>
                    <a:pt x="13296" y="21566"/>
                  </a:lnTo>
                  <a:lnTo>
                    <a:pt x="13296" y="10664"/>
                  </a:lnTo>
                  <a:lnTo>
                    <a:pt x="21600" y="10691"/>
                  </a:lnTo>
                </a:path>
              </a:pathLst>
            </a:custGeom>
            <a:noFill/>
            <a:ln w="88900" cap="flat">
              <a:solidFill>
                <a:srgbClr val="78AAD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325" name="Group 1325"/>
          <p:cNvGrpSpPr/>
          <p:nvPr/>
        </p:nvGrpSpPr>
        <p:grpSpPr>
          <a:xfrm>
            <a:off x="8328272" y="3858947"/>
            <a:ext cx="1706530" cy="2092961"/>
            <a:chOff x="0" y="0"/>
            <a:chExt cx="1706529" cy="2092959"/>
          </a:xfrm>
        </p:grpSpPr>
        <p:sp>
          <p:nvSpPr>
            <p:cNvPr id="1321" name="Shape 1321"/>
            <p:cNvSpPr/>
            <p:nvPr/>
          </p:nvSpPr>
          <p:spPr>
            <a:xfrm>
              <a:off x="690704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324" name="Group 1324"/>
            <p:cNvGrpSpPr/>
            <p:nvPr/>
          </p:nvGrpSpPr>
          <p:grpSpPr>
            <a:xfrm>
              <a:off x="0" y="-1"/>
              <a:ext cx="1706530" cy="1424254"/>
              <a:chOff x="0" y="0"/>
              <a:chExt cx="1706529" cy="1424252"/>
            </a:xfrm>
          </p:grpSpPr>
          <p:sp>
            <p:nvSpPr>
              <p:cNvPr id="1322" name="Shape 1322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l">
                  <a:defRPr sz="40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Instant</a:t>
                </a:r>
              </a:p>
            </p:txBody>
          </p:sp>
          <p:sp>
            <p:nvSpPr>
              <p:cNvPr id="1323" name="Shape 1323"/>
              <p:cNvSpPr/>
              <p:nvPr/>
            </p:nvSpPr>
            <p:spPr>
              <a:xfrm flipV="1">
                <a:off x="853264" y="827502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330" name="Group 1330"/>
          <p:cNvGrpSpPr/>
          <p:nvPr/>
        </p:nvGrpSpPr>
        <p:grpSpPr>
          <a:xfrm>
            <a:off x="9185015" y="3858947"/>
            <a:ext cx="5337213" cy="2323174"/>
            <a:chOff x="0" y="0"/>
            <a:chExt cx="5337211" cy="2323173"/>
          </a:xfrm>
        </p:grpSpPr>
        <p:sp>
          <p:nvSpPr>
            <p:cNvPr id="1326" name="Shape 1326"/>
            <p:cNvSpPr/>
            <p:nvPr/>
          </p:nvSpPr>
          <p:spPr>
            <a:xfrm>
              <a:off x="0" y="1537626"/>
              <a:ext cx="5337212" cy="785548"/>
            </a:xfrm>
            <a:prstGeom prst="rect">
              <a:avLst/>
            </a:prstGeom>
            <a:solidFill>
              <a:srgbClr val="A8D379">
                <a:alpha val="51207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329" name="Group 1329"/>
            <p:cNvGrpSpPr/>
            <p:nvPr/>
          </p:nvGrpSpPr>
          <p:grpSpPr>
            <a:xfrm>
              <a:off x="1482244" y="0"/>
              <a:ext cx="2372724" cy="1422551"/>
              <a:chOff x="0" y="0"/>
              <a:chExt cx="2372723" cy="1422550"/>
            </a:xfrm>
          </p:grpSpPr>
          <p:sp>
            <p:nvSpPr>
              <p:cNvPr id="1327" name="Shape 1327"/>
              <p:cNvSpPr txBox="1"/>
              <p:nvPr/>
            </p:nvSpPr>
            <p:spPr>
              <a:xfrm>
                <a:off x="0" y="0"/>
                <a:ext cx="2372724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l" defTabSz="560831">
                  <a:defRPr sz="3839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Time span</a:t>
                </a:r>
              </a:p>
            </p:txBody>
          </p:sp>
          <p:sp>
            <p:nvSpPr>
              <p:cNvPr id="1328" name="Shape 1328"/>
              <p:cNvSpPr/>
              <p:nvPr/>
            </p:nvSpPr>
            <p:spPr>
              <a:xfrm flipV="1">
                <a:off x="1186361" y="827503"/>
                <a:ext cx="1" cy="59504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335" name="Group 1335"/>
          <p:cNvGrpSpPr/>
          <p:nvPr/>
        </p:nvGrpSpPr>
        <p:grpSpPr>
          <a:xfrm>
            <a:off x="13637217" y="3858947"/>
            <a:ext cx="1706530" cy="2092961"/>
            <a:chOff x="0" y="0"/>
            <a:chExt cx="1706529" cy="2092959"/>
          </a:xfrm>
        </p:grpSpPr>
        <p:sp>
          <p:nvSpPr>
            <p:cNvPr id="1331" name="Shape 1331"/>
            <p:cNvSpPr/>
            <p:nvPr/>
          </p:nvSpPr>
          <p:spPr>
            <a:xfrm>
              <a:off x="690705" y="1767839"/>
              <a:ext cx="325121" cy="325121"/>
            </a:xfrm>
            <a:prstGeom prst="ellipse">
              <a:avLst/>
            </a:prstGeom>
            <a:solidFill>
              <a:srgbClr val="A8D379"/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1334" name="Group 1334"/>
            <p:cNvGrpSpPr/>
            <p:nvPr/>
          </p:nvGrpSpPr>
          <p:grpSpPr>
            <a:xfrm>
              <a:off x="0" y="-1"/>
              <a:ext cx="1706530" cy="1423403"/>
              <a:chOff x="0" y="0"/>
              <a:chExt cx="1706529" cy="1423401"/>
            </a:xfrm>
          </p:grpSpPr>
          <p:sp>
            <p:nvSpPr>
              <p:cNvPr id="1332" name="Shape 1332"/>
              <p:cNvSpPr txBox="1"/>
              <p:nvPr/>
            </p:nvSpPr>
            <p:spPr>
              <a:xfrm>
                <a:off x="0" y="0"/>
                <a:ext cx="1706530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l">
                  <a:defRPr sz="40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Instant</a:t>
                </a:r>
              </a:p>
            </p:txBody>
          </p:sp>
          <p:sp>
            <p:nvSpPr>
              <p:cNvPr id="1333" name="Shape 1333"/>
              <p:cNvSpPr/>
              <p:nvPr/>
            </p:nvSpPr>
            <p:spPr>
              <a:xfrm flipV="1">
                <a:off x="8884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grpSp>
        <p:nvGrpSpPr>
          <p:cNvPr id="1349" name="Group 1349"/>
          <p:cNvGrpSpPr/>
          <p:nvPr/>
        </p:nvGrpSpPr>
        <p:grpSpPr>
          <a:xfrm>
            <a:off x="8328272" y="7327958"/>
            <a:ext cx="6406895" cy="2323174"/>
            <a:chOff x="0" y="0"/>
            <a:chExt cx="6406893" cy="2323173"/>
          </a:xfrm>
        </p:grpSpPr>
        <p:grpSp>
          <p:nvGrpSpPr>
            <p:cNvPr id="1340" name="Group 1340"/>
            <p:cNvGrpSpPr/>
            <p:nvPr/>
          </p:nvGrpSpPr>
          <p:grpSpPr>
            <a:xfrm>
              <a:off x="0" y="26206"/>
              <a:ext cx="1706530" cy="2092961"/>
              <a:chOff x="0" y="0"/>
              <a:chExt cx="1706529" cy="2092959"/>
            </a:xfrm>
          </p:grpSpPr>
          <p:sp>
            <p:nvSpPr>
              <p:cNvPr id="1336" name="Shape 1336"/>
              <p:cNvSpPr/>
              <p:nvPr/>
            </p:nvSpPr>
            <p:spPr>
              <a:xfrm>
                <a:off x="690704" y="1767839"/>
                <a:ext cx="325121" cy="325121"/>
              </a:xfrm>
              <a:prstGeom prst="ellipse">
                <a:avLst/>
              </a:prstGeom>
              <a:solidFill>
                <a:srgbClr val="78AAD6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339" name="Group 1339"/>
              <p:cNvGrpSpPr/>
              <p:nvPr/>
            </p:nvGrpSpPr>
            <p:grpSpPr>
              <a:xfrm>
                <a:off x="0" y="-1"/>
                <a:ext cx="1706530" cy="1424254"/>
                <a:chOff x="0" y="0"/>
                <a:chExt cx="1706529" cy="1424252"/>
              </a:xfrm>
            </p:grpSpPr>
            <p:sp>
              <p:nvSpPr>
                <p:cNvPr id="1337" name="Shape 1337"/>
                <p:cNvSpPr txBox="1"/>
                <p:nvPr/>
              </p:nvSpPr>
              <p:spPr>
                <a:xfrm>
                  <a:off x="0" y="0"/>
                  <a:ext cx="1706530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 fontScale="100000" lnSpcReduction="0"/>
                </a:bodyPr>
                <a:lstStyle>
                  <a:lvl1pPr algn="l">
                    <a:defRPr sz="4000"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Instant</a:t>
                  </a:r>
                </a:p>
              </p:txBody>
            </p:sp>
            <p:sp>
              <p:nvSpPr>
                <p:cNvPr id="1338" name="Shape 1338"/>
                <p:cNvSpPr/>
                <p:nvPr/>
              </p:nvSpPr>
              <p:spPr>
                <a:xfrm flipV="1">
                  <a:off x="853264" y="827502"/>
                  <a:ext cx="1" cy="596751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345" name="Group 1345"/>
            <p:cNvGrpSpPr/>
            <p:nvPr/>
          </p:nvGrpSpPr>
          <p:grpSpPr>
            <a:xfrm>
              <a:off x="856743" y="0"/>
              <a:ext cx="5337212" cy="2323174"/>
              <a:chOff x="0" y="0"/>
              <a:chExt cx="5337211" cy="2323173"/>
            </a:xfrm>
          </p:grpSpPr>
          <p:sp>
            <p:nvSpPr>
              <p:cNvPr id="1341" name="Shape 1341"/>
              <p:cNvSpPr/>
              <p:nvPr/>
            </p:nvSpPr>
            <p:spPr>
              <a:xfrm>
                <a:off x="0" y="1537626"/>
                <a:ext cx="5337212" cy="785548"/>
              </a:xfrm>
              <a:prstGeom prst="rect">
                <a:avLst/>
              </a:prstGeom>
              <a:solidFill>
                <a:srgbClr val="78AAD6">
                  <a:alpha val="49195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1344" name="Group 1344"/>
              <p:cNvGrpSpPr/>
              <p:nvPr/>
            </p:nvGrpSpPr>
            <p:grpSpPr>
              <a:xfrm>
                <a:off x="1482244" y="0"/>
                <a:ext cx="2372724" cy="1422551"/>
                <a:chOff x="0" y="0"/>
                <a:chExt cx="2372723" cy="1422550"/>
              </a:xfrm>
            </p:grpSpPr>
            <p:sp>
              <p:nvSpPr>
                <p:cNvPr id="1342" name="Shape 1342"/>
                <p:cNvSpPr txBox="1"/>
                <p:nvPr/>
              </p:nvSpPr>
              <p:spPr>
                <a:xfrm>
                  <a:off x="0" y="0"/>
                  <a:ext cx="2372724" cy="10824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rmAutofit fontScale="100000" lnSpcReduction="0"/>
                </a:bodyPr>
                <a:lstStyle>
                  <a:lvl1pPr algn="l" defTabSz="560831">
                    <a:defRPr sz="3839"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/>
                  <a:r>
                    <a:t>Time span</a:t>
                  </a:r>
                </a:p>
              </p:txBody>
            </p:sp>
            <p:sp>
              <p:nvSpPr>
                <p:cNvPr id="1343" name="Shape 1343"/>
                <p:cNvSpPr/>
                <p:nvPr/>
              </p:nvSpPr>
              <p:spPr>
                <a:xfrm flipV="1">
                  <a:off x="1186361" y="827503"/>
                  <a:ext cx="1" cy="59504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</p:grpSp>
        <p:grpSp>
          <p:nvGrpSpPr>
            <p:cNvPr id="1348" name="Group 1348"/>
            <p:cNvGrpSpPr/>
            <p:nvPr/>
          </p:nvGrpSpPr>
          <p:grpSpPr>
            <a:xfrm>
              <a:off x="6032844" y="26206"/>
              <a:ext cx="374050" cy="1423403"/>
              <a:chOff x="0" y="0"/>
              <a:chExt cx="374048" cy="1423401"/>
            </a:xfrm>
          </p:grpSpPr>
          <p:sp>
            <p:nvSpPr>
              <p:cNvPr id="1346" name="Shape 1346"/>
              <p:cNvSpPr txBox="1"/>
              <p:nvPr/>
            </p:nvSpPr>
            <p:spPr>
              <a:xfrm>
                <a:off x="0" y="0"/>
                <a:ext cx="374049" cy="1082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algn="l">
                  <a:defRPr sz="4000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?</a:t>
                </a:r>
              </a:p>
            </p:txBody>
          </p:sp>
          <p:sp>
            <p:nvSpPr>
              <p:cNvPr id="1347" name="Shape 1347"/>
              <p:cNvSpPr/>
              <p:nvPr/>
            </p:nvSpPr>
            <p:spPr>
              <a:xfrm flipV="1">
                <a:off x="164589" y="826651"/>
                <a:ext cx="1" cy="59675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0" grpId="4"/>
      <p:bldP build="whole" bldLvl="1" animBg="1" rev="0" advAuto="0" spid="1325" grpId="1"/>
      <p:bldP build="whole" bldLvl="1" animBg="1" rev="0" advAuto="0" spid="1330" grpId="2"/>
      <p:bldP build="whole" bldLvl="1" animBg="1" rev="0" advAuto="0" spid="1335" grpId="3"/>
      <p:bldP build="whole" bldLvl="1" animBg="1" rev="0" advAuto="0" spid="1349" grpId="5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 txBox="1"/>
          <p:nvPr/>
        </p:nvSpPr>
        <p:spPr>
          <a:xfrm>
            <a:off x="515971" y="2370105"/>
            <a:ext cx="23352058" cy="897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indent="155447" defTabSz="397256">
              <a:defRPr sz="13600">
                <a:latin typeface="Helvetica"/>
                <a:ea typeface="Helvetica"/>
                <a:cs typeface="Helvetica"/>
                <a:sym typeface="Helvetica"/>
              </a:defRPr>
            </a:pPr>
            <a:r>
              <a:t>TRUE = 1</a:t>
            </a:r>
          </a:p>
          <a:p>
            <a:pPr lvl="1" indent="155447" defTabSz="397256">
              <a:defRPr sz="13600">
                <a:latin typeface="Helvetica"/>
                <a:ea typeface="Helvetica"/>
                <a:cs typeface="Helvetica"/>
                <a:sym typeface="Helvetica"/>
              </a:defRPr>
            </a:pPr>
            <a:r>
              <a:t>FALSE = 0</a:t>
            </a:r>
          </a:p>
          <a:p>
            <a:pPr lvl="1" indent="155447" defTabSz="397256">
              <a:defRPr sz="13600">
                <a:latin typeface="Helvetica"/>
                <a:ea typeface="Helvetica"/>
                <a:cs typeface="Helvetica"/>
                <a:sym typeface="Helvetica"/>
              </a:defRPr>
            </a:pPr>
            <a:r>
              <a:t>sum() = </a:t>
            </a:r>
            <a:r>
              <a:rPr b="1">
                <a:solidFill>
                  <a:srgbClr val="78AAD6"/>
                </a:solidFill>
              </a:rPr>
              <a:t>number</a:t>
            </a:r>
            <a:r>
              <a:t> that pass</a:t>
            </a:r>
          </a:p>
          <a:p>
            <a:pPr lvl="1" indent="155447" defTabSz="397256">
              <a:defRPr sz="13600">
                <a:latin typeface="Helvetica"/>
                <a:ea typeface="Helvetica"/>
                <a:cs typeface="Helvetica"/>
                <a:sym typeface="Helvetica"/>
              </a:defRPr>
            </a:pPr>
            <a:r>
              <a:t>mean() = </a:t>
            </a:r>
            <a:r>
              <a:rPr b="1">
                <a:solidFill>
                  <a:srgbClr val="9BB67C"/>
                </a:solidFill>
              </a:rPr>
              <a:t>proportion</a:t>
            </a:r>
            <a:r>
              <a:t> that pass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1</a:t>
            </a:r>
          </a:p>
        </p:txBody>
      </p:sp>
      <p:sp>
        <p:nvSpPr>
          <p:cNvPr id="270" name="Shape 270"/>
          <p:cNvSpPr txBox="1"/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Use flights to create </a:t>
            </a:r>
            <a:r>
              <a:rPr b="1"/>
              <a:t>delayed</a:t>
            </a:r>
            <a:r>
              <a:t>, a variable that displays whether a flight was delayed (arr_delay &gt; 0).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Then, filter to rows where </a:t>
            </a:r>
            <a:r>
              <a:rPr b="1"/>
              <a:t>delayed</a:t>
            </a:r>
            <a:r>
              <a:t> does not equal NA.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Finally, create a summary table that shows: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How many flights were delayed</a:t>
            </a:r>
          </a:p>
          <a:p>
            <a:pPr marL="1635276" indent="-8636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What proportion of flights were delayed</a:t>
            </a:r>
          </a:p>
        </p:txBody>
      </p:sp>
      <p:pic>
        <p:nvPicPr>
          <p:cNvPr id="271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272" name="Shape 27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7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1486189" y="2559369"/>
            <a:ext cx="21381778" cy="85972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76" name="Shape 276"/>
          <p:cNvSpPr txBox="1"/>
          <p:nvPr/>
        </p:nvSpPr>
        <p:spPr>
          <a:xfrm>
            <a:off x="1697331" y="2752915"/>
            <a:ext cx="21206830" cy="8403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flights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mutate(delayed = arr_delay &gt; 0)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filter(!is.na(delayed))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summarise(total = sum(delayed), prop = mean(delayed))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# A tibble: 1 × 2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total      prop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 &lt;int&gt;     &lt;dbl&gt;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133004 </a:t>
            </a:r>
            <a:r>
              <a:rPr>
                <a:solidFill>
                  <a:schemeClr val="accent1"/>
                </a:solidFill>
              </a:rPr>
              <a:t>0.4063101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(character)</a:t>
            </a:r>
            <a:r>
              <a:t> strings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3668448" y="2415251"/>
            <a:ext cx="17047104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Anything surrounded by quotes(") or single quotes(').</a:t>
            </a:r>
          </a:p>
        </p:txBody>
      </p:sp>
      <p:sp>
        <p:nvSpPr>
          <p:cNvPr id="284" name="Shape 284"/>
          <p:cNvSpPr/>
          <p:nvPr/>
        </p:nvSpPr>
        <p:spPr>
          <a:xfrm>
            <a:off x="3542140" y="4202912"/>
            <a:ext cx="17299720" cy="876288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5" name="Shape 285"/>
          <p:cNvSpPr txBox="1"/>
          <p:nvPr/>
        </p:nvSpPr>
        <p:spPr>
          <a:xfrm>
            <a:off x="3702481" y="4282798"/>
            <a:ext cx="16800511" cy="10548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"one"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"one"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typeof(</a:t>
            </a:r>
            <a:r>
              <a:t>"one"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"character"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typeof(</a:t>
            </a:r>
            <a:r>
              <a:t>"oops. I'm stuck in a string)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3715181" y="11853922"/>
            <a:ext cx="16800511" cy="101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6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53585F"/>
                </a:solidFill>
              </a:rPr>
              <a:t>##  "character"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3702481" y="10783164"/>
            <a:ext cx="16800511" cy="1018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1"/>
      <p:bldP build="whole" bldLvl="1" animBg="1" rev="0" advAuto="0" spid="286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Warm Up</a:t>
            </a:r>
          </a:p>
        </p:txBody>
      </p:sp>
      <p:sp>
        <p:nvSpPr>
          <p:cNvPr id="291" name="Shape 291"/>
          <p:cNvSpPr txBox="1"/>
          <p:nvPr>
            <p:ph type="body" idx="4294967295"/>
          </p:nvPr>
        </p:nvSpPr>
        <p:spPr>
          <a:xfrm>
            <a:off x="1445226" y="3240423"/>
            <a:ext cx="2149354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Are boys names or girls names more likely to end in a vowel?</a:t>
            </a:r>
          </a:p>
        </p:txBody>
      </p:sp>
      <p:pic>
        <p:nvPicPr>
          <p:cNvPr id="292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293" name="Shape 29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9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babynames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8930988" y="4028889"/>
            <a:ext cx="1250964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25779">
              <a:spcBef>
                <a:spcPts val="2100"/>
              </a:spcBef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Names of male and female babies born in the US from 1880 to 2017. 1.9M rows.</a:t>
            </a:r>
          </a:p>
        </p:txBody>
      </p:sp>
      <p:sp>
        <p:nvSpPr>
          <p:cNvPr id="298" name="Shape 298"/>
          <p:cNvSpPr/>
          <p:nvPr/>
        </p:nvSpPr>
        <p:spPr>
          <a:xfrm>
            <a:off x="9065476" y="6508795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9" name="Shape 299"/>
          <p:cNvSpPr txBox="1"/>
          <p:nvPr/>
        </p:nvSpPr>
        <p:spPr>
          <a:xfrm>
            <a:off x="94301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install.packages("babynames")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library(babynames)</a:t>
            </a:r>
          </a:p>
        </p:txBody>
      </p:sp>
      <p:grpSp>
        <p:nvGrpSpPr>
          <p:cNvPr id="311" name="Group 311"/>
          <p:cNvGrpSpPr/>
          <p:nvPr/>
        </p:nvGrpSpPr>
        <p:grpSpPr>
          <a:xfrm>
            <a:off x="1912448" y="4487404"/>
            <a:ext cx="6015593" cy="4380991"/>
            <a:chOff x="0" y="0"/>
            <a:chExt cx="6015592" cy="4380990"/>
          </a:xfrm>
        </p:grpSpPr>
        <p:grpSp>
          <p:nvGrpSpPr>
            <p:cNvPr id="309" name="Group 309"/>
            <p:cNvGrpSpPr/>
            <p:nvPr/>
          </p:nvGrpSpPr>
          <p:grpSpPr>
            <a:xfrm>
              <a:off x="349207" y="0"/>
              <a:ext cx="5666386" cy="4380989"/>
              <a:chOff x="0" y="0"/>
              <a:chExt cx="5666384" cy="4380988"/>
            </a:xfrm>
          </p:grpSpPr>
          <p:sp>
            <p:nvSpPr>
              <p:cNvPr id="300" name="Shape 300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2" name="Shape 302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3" name="Shape 303"/>
              <p:cNvSpPr/>
              <p:nvPr/>
            </p:nvSpPr>
            <p:spPr>
              <a:xfrm flipH="1" rot="10800000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5" name="Shape 305"/>
              <p:cNvSpPr/>
              <p:nvPr/>
            </p:nvSpPr>
            <p:spPr>
              <a:xfrm flipH="1" rot="16200000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6" name="Shape 306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7" name="Shape 307"/>
              <p:cNvSpPr/>
              <p:nvPr/>
            </p:nvSpPr>
            <p:spPr>
              <a:xfrm flipH="1" rot="10800000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8" name="Shape 308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310" name="Shape 310"/>
            <p:cNvSpPr txBox="1"/>
            <p:nvPr/>
          </p:nvSpPr>
          <p:spPr>
            <a:xfrm>
              <a:off x="-1" y="336082"/>
              <a:ext cx="5492815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5200">
                  <a:solidFill>
                    <a:srgbClr val="7A43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lvl1pPr>
            </a:lstStyle>
            <a:p>
              <a:pPr/>
              <a:r>
                <a:t>R package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3063801" y="1496436"/>
            <a:ext cx="18230090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5" name="Shape 315"/>
          <p:cNvSpPr txBox="1"/>
          <p:nvPr/>
        </p:nvSpPr>
        <p:spPr>
          <a:xfrm>
            <a:off x="3428521" y="1828313"/>
            <a:ext cx="11012598" cy="1079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babynames</a:t>
            </a:r>
          </a:p>
        </p:txBody>
      </p:sp>
      <p:pic>
        <p:nvPicPr>
          <p:cNvPr id="316" name="Screen Shot 2017-07-19 at 3.10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0514" y="3207606"/>
            <a:ext cx="18316664" cy="10570667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12251698" y="6647458"/>
            <a:ext cx="10046805" cy="3690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071"/>
                </a:moveTo>
                <a:lnTo>
                  <a:pt x="0" y="2529"/>
                </a:lnTo>
                <a:cubicBezTo>
                  <a:pt x="0" y="1132"/>
                  <a:pt x="416" y="0"/>
                  <a:pt x="929" y="0"/>
                </a:cubicBezTo>
                <a:lnTo>
                  <a:pt x="20671" y="0"/>
                </a:lnTo>
                <a:cubicBezTo>
                  <a:pt x="21184" y="0"/>
                  <a:pt x="21600" y="1132"/>
                  <a:pt x="21600" y="2529"/>
                </a:cubicBezTo>
                <a:lnTo>
                  <a:pt x="21600" y="19071"/>
                </a:lnTo>
                <a:cubicBezTo>
                  <a:pt x="21600" y="20468"/>
                  <a:pt x="21184" y="21600"/>
                  <a:pt x="20671" y="21600"/>
                </a:cubicBezTo>
                <a:lnTo>
                  <a:pt x="929" y="21600"/>
                </a:lnTo>
                <a:cubicBezTo>
                  <a:pt x="416" y="21600"/>
                  <a:pt x="0" y="20468"/>
                  <a:pt x="0" y="19071"/>
                </a:cubicBez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1300" tIns="241300" rIns="241300" bIns="241300" anchor="ctr"/>
          <a:lstStyle>
            <a:lvl1pPr>
              <a:lnSpc>
                <a:spcPct val="90000"/>
              </a:lnSpc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can we build the proportion of boys and girls whose name ends in a vowel?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Most useful skills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4957495" y="3710588"/>
            <a:ext cx="14469010" cy="6294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How to extract/ replace substrings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75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to find matches for patterns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75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Regular expressions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Recall</a:t>
            </a:r>
          </a:p>
        </p:txBody>
      </p:sp>
      <p:sp>
        <p:nvSpPr>
          <p:cNvPr id="153" name="Shape 153"/>
          <p:cNvSpPr txBox="1"/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types of data are in this data set?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stringr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7830596" y="4312502"/>
            <a:ext cx="13072663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Simple, consistent functions for working with strings.</a:t>
            </a:r>
          </a:p>
        </p:txBody>
      </p:sp>
      <p:sp>
        <p:nvSpPr>
          <p:cNvPr id="327" name="Shape 327"/>
          <p:cNvSpPr/>
          <p:nvPr/>
        </p:nvSpPr>
        <p:spPr>
          <a:xfrm>
            <a:off x="7836946" y="6841704"/>
            <a:ext cx="12952956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8" name="Shape 328"/>
          <p:cNvSpPr txBox="1"/>
          <p:nvPr/>
        </p:nvSpPr>
        <p:spPr>
          <a:xfrm>
            <a:off x="8201666" y="7173582"/>
            <a:ext cx="13276432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library(tidyverse)</a:t>
            </a:r>
          </a:p>
        </p:txBody>
      </p:sp>
      <p:pic>
        <p:nvPicPr>
          <p:cNvPr id="329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902" y="4474420"/>
            <a:ext cx="4113281" cy="4767159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str_sub()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60831">
              <a:defRPr sz="5760">
                <a:latin typeface="Helvetica"/>
                <a:ea typeface="Helvetica"/>
                <a:cs typeface="Helvetica"/>
                <a:sym typeface="Helvetica"/>
              </a:defRPr>
            </a:pPr>
            <a:r>
              <a:t>Extract or replace portions of a string with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str_sub()</a:t>
            </a:r>
          </a:p>
        </p:txBody>
      </p:sp>
      <p:sp>
        <p:nvSpPr>
          <p:cNvPr id="335" name="Shape 335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6" name="Shape 336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str_sub(</a:t>
            </a:r>
            <a:r>
              <a:t>string, start = 1, end = -1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37" name="Shape 337"/>
          <p:cNvSpPr/>
          <p:nvPr/>
        </p:nvSpPr>
        <p:spPr>
          <a:xfrm>
            <a:off x="8144271" y="5815010"/>
            <a:ext cx="6034882" cy="4658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797" y="0"/>
                </a:moveTo>
                <a:lnTo>
                  <a:pt x="16343" y="6879"/>
                </a:lnTo>
                <a:lnTo>
                  <a:pt x="1547" y="6879"/>
                </a:lnTo>
                <a:cubicBezTo>
                  <a:pt x="693" y="6879"/>
                  <a:pt x="0" y="7776"/>
                  <a:pt x="0" y="8883"/>
                </a:cubicBezTo>
                <a:lnTo>
                  <a:pt x="0" y="19596"/>
                </a:lnTo>
                <a:cubicBezTo>
                  <a:pt x="0" y="20703"/>
                  <a:pt x="693" y="21600"/>
                  <a:pt x="1547" y="21600"/>
                </a:cubicBezTo>
                <a:lnTo>
                  <a:pt x="20053" y="21600"/>
                </a:lnTo>
                <a:cubicBezTo>
                  <a:pt x="20907" y="21600"/>
                  <a:pt x="21600" y="20703"/>
                  <a:pt x="21600" y="19596"/>
                </a:cubicBezTo>
                <a:lnTo>
                  <a:pt x="21600" y="8883"/>
                </a:lnTo>
                <a:cubicBezTo>
                  <a:pt x="21600" y="7776"/>
                  <a:pt x="20907" y="6879"/>
                  <a:pt x="20053" y="6879"/>
                </a:cubicBezTo>
                <a:lnTo>
                  <a:pt x="17252" y="6879"/>
                </a:lnTo>
                <a:lnTo>
                  <a:pt x="1679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position of first character to extract within each string</a:t>
            </a:r>
          </a:p>
        </p:txBody>
      </p:sp>
      <p:sp>
        <p:nvSpPr>
          <p:cNvPr id="338" name="Shape 338"/>
          <p:cNvSpPr/>
          <p:nvPr/>
        </p:nvSpPr>
        <p:spPr>
          <a:xfrm>
            <a:off x="3856681" y="5815407"/>
            <a:ext cx="3974307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52" y="0"/>
                </a:moveTo>
                <a:lnTo>
                  <a:pt x="18649" y="6876"/>
                </a:lnTo>
                <a:lnTo>
                  <a:pt x="2349" y="6876"/>
                </a:lnTo>
                <a:cubicBezTo>
                  <a:pt x="1052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1052" y="21600"/>
                  <a:pt x="2349" y="21600"/>
                </a:cubicBezTo>
                <a:lnTo>
                  <a:pt x="19251" y="21600"/>
                </a:lnTo>
                <a:cubicBezTo>
                  <a:pt x="20548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0947" y="7276"/>
                  <a:pt x="20038" y="6999"/>
                </a:cubicBezTo>
                <a:lnTo>
                  <a:pt x="1965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string(s) to manipulate</a:t>
            </a:r>
          </a:p>
        </p:txBody>
      </p:sp>
      <p:sp>
        <p:nvSpPr>
          <p:cNvPr id="339" name="Shape 339"/>
          <p:cNvSpPr/>
          <p:nvPr/>
        </p:nvSpPr>
        <p:spPr>
          <a:xfrm>
            <a:off x="14492436" y="5932882"/>
            <a:ext cx="6034882" cy="4540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89" y="0"/>
                </a:moveTo>
                <a:lnTo>
                  <a:pt x="6534" y="6496"/>
                </a:lnTo>
                <a:lnTo>
                  <a:pt x="1547" y="6496"/>
                </a:lnTo>
                <a:cubicBezTo>
                  <a:pt x="693" y="6496"/>
                  <a:pt x="0" y="7417"/>
                  <a:pt x="0" y="8552"/>
                </a:cubicBezTo>
                <a:lnTo>
                  <a:pt x="0" y="19544"/>
                </a:lnTo>
                <a:cubicBezTo>
                  <a:pt x="0" y="20679"/>
                  <a:pt x="693" y="21600"/>
                  <a:pt x="1547" y="21600"/>
                </a:cubicBezTo>
                <a:lnTo>
                  <a:pt x="20053" y="21600"/>
                </a:lnTo>
                <a:cubicBezTo>
                  <a:pt x="20907" y="21600"/>
                  <a:pt x="21600" y="20679"/>
                  <a:pt x="21600" y="19544"/>
                </a:cubicBezTo>
                <a:lnTo>
                  <a:pt x="21600" y="8552"/>
                </a:lnTo>
                <a:cubicBezTo>
                  <a:pt x="21600" y="7417"/>
                  <a:pt x="20907" y="6496"/>
                  <a:pt x="20053" y="6496"/>
                </a:cubicBezTo>
                <a:lnTo>
                  <a:pt x="7443" y="6496"/>
                </a:lnTo>
                <a:lnTo>
                  <a:pt x="6989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position of last character to extract within each string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43" name="Shape 343"/>
          <p:cNvSpPr txBox="1"/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1, 2)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47" name="Shape 347"/>
          <p:cNvSpPr txBox="1"/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1, 2)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"Ga"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52" name="Shape 352"/>
          <p:cNvSpPr txBox="1"/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1, 1)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56" name="Shape 356"/>
          <p:cNvSpPr txBox="1"/>
          <p:nvPr>
            <p:ph type="body" sz="quarter" idx="4294967295"/>
          </p:nvPr>
        </p:nvSpPr>
        <p:spPr>
          <a:xfrm>
            <a:off x="6554052" y="2949192"/>
            <a:ext cx="11275896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1, 1)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"G"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61" name="Shape 361"/>
          <p:cNvSpPr txBox="1"/>
          <p:nvPr>
            <p:ph type="body" sz="quarter" idx="4294967295"/>
          </p:nvPr>
        </p:nvSpPr>
        <p:spPr>
          <a:xfrm>
            <a:off x="7238913" y="2949192"/>
            <a:ext cx="9906174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2)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65" name="Shape 365"/>
          <p:cNvSpPr txBox="1"/>
          <p:nvPr>
            <p:ph type="body" sz="quarter" idx="4294967295"/>
          </p:nvPr>
        </p:nvSpPr>
        <p:spPr>
          <a:xfrm>
            <a:off x="7238913" y="2949192"/>
            <a:ext cx="9906174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2)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"arrett"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70" name="Shape 370"/>
          <p:cNvSpPr txBox="1"/>
          <p:nvPr>
            <p:ph type="body" sz="quarter" idx="4294967295"/>
          </p:nvPr>
        </p:nvSpPr>
        <p:spPr>
          <a:xfrm>
            <a:off x="6890685" y="2949192"/>
            <a:ext cx="10602630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-3)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74" name="Shape 374"/>
          <p:cNvSpPr txBox="1"/>
          <p:nvPr>
            <p:ph type="body" sz="quarter" idx="4294967295"/>
          </p:nvPr>
        </p:nvSpPr>
        <p:spPr>
          <a:xfrm>
            <a:off x="6890685" y="2949192"/>
            <a:ext cx="10602630" cy="3699049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str_sub("Garrett", -3)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7071699" y="6481676"/>
            <a:ext cx="10240603" cy="3699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"ett"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 txBox="1"/>
          <p:nvPr/>
        </p:nvSpPr>
        <p:spPr>
          <a:xfrm>
            <a:off x="873026" y="1667988"/>
            <a:ext cx="22637948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Common data types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6831586" y="4675532"/>
            <a:ext cx="8977001" cy="6225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Logicals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Strings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Factors</a:t>
            </a:r>
          </a:p>
          <a:p>
            <a:pPr lvl="1" marL="762000" indent="-762000" algn="l">
              <a:spcBef>
                <a:spcPts val="1500"/>
              </a:spcBef>
              <a:buSzPct val="100000"/>
              <a:buAutoNum type="arabicPeriod" startAt="1"/>
              <a:defRPr sz="7500">
                <a:latin typeface="Helvetica"/>
                <a:ea typeface="Helvetica"/>
                <a:cs typeface="Helvetica"/>
                <a:sym typeface="Helvetica"/>
              </a:defRPr>
            </a:pPr>
            <a:r>
              <a:t>Dates and Times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79" name="Shape 379"/>
          <p:cNvSpPr txBox="1"/>
          <p:nvPr>
            <p:ph type="body" sz="quarter" idx="4294967295"/>
          </p:nvPr>
        </p:nvSpPr>
        <p:spPr>
          <a:xfrm>
            <a:off x="7071699" y="3382140"/>
            <a:ext cx="10240603" cy="527077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6719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 &lt;- "Garrett"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str_sub(g, -3) &lt;- "eth"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383" name="Shape 383"/>
          <p:cNvSpPr txBox="1"/>
          <p:nvPr>
            <p:ph type="body" sz="quarter" idx="4294967295"/>
          </p:nvPr>
        </p:nvSpPr>
        <p:spPr>
          <a:xfrm>
            <a:off x="7071699" y="3382140"/>
            <a:ext cx="10240603" cy="5270771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60831">
              <a:spcBef>
                <a:spcPts val="2300"/>
              </a:spcBef>
              <a:buSzTx/>
              <a:buNone/>
              <a:defRPr sz="6719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 &lt;- "Garrett"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str_sub(g, -3) &lt;- "eth"</a:t>
            </a:r>
          </a:p>
          <a:p>
            <a:pPr marL="0" indent="0" defTabSz="560831">
              <a:spcBef>
                <a:spcPts val="1400"/>
              </a:spcBef>
              <a:buSzTx/>
              <a:buNone/>
              <a:defRPr sz="576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7071699" y="8758668"/>
            <a:ext cx="10240603" cy="1422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"Garreth"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2</a:t>
            </a:r>
          </a:p>
        </p:txBody>
      </p:sp>
      <p:sp>
        <p:nvSpPr>
          <p:cNvPr id="388" name="Shape 388"/>
          <p:cNvSpPr txBox="1"/>
          <p:nvPr>
            <p:ph type="body" idx="4294967295"/>
          </p:nvPr>
        </p:nvSpPr>
        <p:spPr>
          <a:xfrm>
            <a:off x="1445226" y="2686897"/>
            <a:ext cx="22162801" cy="9927483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rgbClr val="005493"/>
                </a:solidFill>
              </a:defRPr>
            </a:pPr>
            <a:r>
              <a:t>In your group, fill in the blanks to: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7000">
                <a:solidFill>
                  <a:srgbClr val="005493"/>
                </a:solidFill>
              </a:defRPr>
            </a:pPr>
            <a:r>
              <a:t>Isolate the last letter of every name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7000">
                <a:solidFill>
                  <a:srgbClr val="005493"/>
                </a:solidFill>
              </a:defRPr>
            </a:pPr>
            <a:r>
              <a:t>and create a logical variable that displays whether the last letter is one of "a", "e", "i", "o", "u", or "y".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7000">
                <a:solidFill>
                  <a:srgbClr val="005493"/>
                </a:solidFill>
              </a:defRPr>
            </a:pPr>
            <a:r>
              <a:t>Use a weighted mean to calculate the proportion of children whose name ends in a vowel (by year and sex) 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7000">
                <a:solidFill>
                  <a:srgbClr val="005493"/>
                </a:solidFill>
              </a:defRPr>
            </a:pPr>
            <a:r>
              <a:t>and then display the results as a line plot.</a:t>
            </a:r>
          </a:p>
        </p:txBody>
      </p:sp>
      <p:pic>
        <p:nvPicPr>
          <p:cNvPr id="389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240997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390" name="Shape 39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3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9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722409" y="785506"/>
            <a:ext cx="22939182" cy="79041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3" name="Shape 393"/>
          <p:cNvSpPr txBox="1"/>
          <p:nvPr/>
        </p:nvSpPr>
        <p:spPr>
          <a:xfrm>
            <a:off x="933550" y="979052"/>
            <a:ext cx="22352831" cy="736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mutate</a:t>
            </a:r>
            <a:r>
              <a:rPr>
                <a:solidFill>
                  <a:srgbClr val="000000"/>
                </a:solidFill>
              </a:rPr>
              <a:t>(last = </a:t>
            </a:r>
            <a:r>
              <a:t>str_sub(name, -1)</a:t>
            </a:r>
            <a:r>
              <a:rPr>
                <a:solidFill>
                  <a:srgbClr val="000000"/>
                </a:solidFill>
              </a:rPr>
              <a:t>,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vowel = </a:t>
            </a:r>
            <a:r>
              <a:t>last %in% c("a", "e", "i", "o", "u", "y")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</a:t>
            </a:r>
            <a:r>
              <a:t>year, sex</a:t>
            </a:r>
            <a:r>
              <a:rPr>
                <a:solidFill>
                  <a:srgbClr val="000000"/>
                </a:solidFill>
              </a:rPr>
              <a:t>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summarise(p_vowel = weighted.mean(vowel, n))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t>ggplot() +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geom_line(mapping = aes(year, p_vowel, color = sex))</a:t>
            </a:r>
          </a:p>
        </p:txBody>
      </p:sp>
      <p:pic>
        <p:nvPicPr>
          <p:cNvPr id="394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hape 39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pdf-las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8714" y="1654516"/>
            <a:ext cx="18626572" cy="11902631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 txBox="1"/>
          <p:nvPr/>
        </p:nvSpPr>
        <p:spPr>
          <a:xfrm>
            <a:off x="4007752" y="344998"/>
            <a:ext cx="16368496" cy="138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Proportion of names that end in a vowel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 txBox="1"/>
          <p:nvPr/>
        </p:nvSpPr>
        <p:spPr>
          <a:xfrm>
            <a:off x="4025134" y="-30730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strings</a:t>
            </a:r>
          </a:p>
        </p:txBody>
      </p:sp>
      <p:pic>
        <p:nvPicPr>
          <p:cNvPr id="403" name="strings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4191" y="2170404"/>
            <a:ext cx="14275618" cy="1103115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creen Shot 2017-07-06 at 2.51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9641" y="3951480"/>
            <a:ext cx="17418410" cy="1451534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406" name="string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3469641" y="1617749"/>
            <a:ext cx="17418410" cy="1536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8" name="Shape 408"/>
          <p:cNvSpPr txBox="1"/>
          <p:nvPr/>
        </p:nvSpPr>
        <p:spPr>
          <a:xfrm>
            <a:off x="3780791" y="1949627"/>
            <a:ext cx="11012598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help(package = stringr)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411" name="Shape 411"/>
          <p:cNvSpPr txBox="1"/>
          <p:nvPr>
            <p:ph type="body" idx="4294967295"/>
          </p:nvPr>
        </p:nvSpPr>
        <p:spPr>
          <a:xfrm>
            <a:off x="1445226" y="2892656"/>
            <a:ext cx="21493548" cy="9721724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Run </a:t>
            </a:r>
            <a:r>
              <a:rPr b="1"/>
              <a:t>help(package = stringr)</a:t>
            </a:r>
            <a:r>
              <a:t> to open the help directory for stringr.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Read through the function descriptions and find the function that determines whether two strings match.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The first person in your group to find it wins!</a:t>
            </a:r>
          </a:p>
        </p:txBody>
      </p:sp>
      <p:pic>
        <p:nvPicPr>
          <p:cNvPr id="412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4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str_detect()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3856681" y="3242470"/>
            <a:ext cx="166706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Test whether a pattern appears within a string. </a:t>
            </a:r>
          </a:p>
        </p:txBody>
      </p:sp>
      <p:sp>
        <p:nvSpPr>
          <p:cNvPr id="417" name="Shape 417"/>
          <p:cNvSpPr/>
          <p:nvPr/>
        </p:nvSpPr>
        <p:spPr>
          <a:xfrm>
            <a:off x="3863031" y="4624558"/>
            <a:ext cx="16657936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8" name="Shape 418"/>
          <p:cNvSpPr txBox="1"/>
          <p:nvPr/>
        </p:nvSpPr>
        <p:spPr>
          <a:xfrm>
            <a:off x="4006588" y="4994535"/>
            <a:ext cx="15761970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str_detect(</a:t>
            </a:r>
            <a:r>
              <a:t>string, pattern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419" name="Shape 419"/>
          <p:cNvSpPr/>
          <p:nvPr/>
        </p:nvSpPr>
        <p:spPr>
          <a:xfrm>
            <a:off x="9122171" y="5869382"/>
            <a:ext cx="5655866" cy="4604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74" y="0"/>
                </a:moveTo>
                <a:lnTo>
                  <a:pt x="8589" y="6705"/>
                </a:lnTo>
                <a:lnTo>
                  <a:pt x="1651" y="6705"/>
                </a:lnTo>
                <a:cubicBezTo>
                  <a:pt x="739" y="6705"/>
                  <a:pt x="0" y="7613"/>
                  <a:pt x="0" y="8732"/>
                </a:cubicBezTo>
                <a:lnTo>
                  <a:pt x="0" y="19572"/>
                </a:lnTo>
                <a:cubicBezTo>
                  <a:pt x="0" y="20692"/>
                  <a:pt x="739" y="21600"/>
                  <a:pt x="1651" y="21600"/>
                </a:cubicBezTo>
                <a:lnTo>
                  <a:pt x="19949" y="21600"/>
                </a:lnTo>
                <a:cubicBezTo>
                  <a:pt x="20861" y="21600"/>
                  <a:pt x="21600" y="20692"/>
                  <a:pt x="21600" y="19572"/>
                </a:cubicBezTo>
                <a:lnTo>
                  <a:pt x="21600" y="8732"/>
                </a:lnTo>
                <a:cubicBezTo>
                  <a:pt x="21600" y="7613"/>
                  <a:pt x="20861" y="6705"/>
                  <a:pt x="19949" y="6705"/>
                </a:cubicBezTo>
                <a:lnTo>
                  <a:pt x="9558" y="6705"/>
                </a:lnTo>
                <a:lnTo>
                  <a:pt x="9074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string that represents a regular expression</a:t>
            </a:r>
          </a:p>
        </p:txBody>
      </p:sp>
      <p:sp>
        <p:nvSpPr>
          <p:cNvPr id="420" name="Shape 420"/>
          <p:cNvSpPr/>
          <p:nvPr/>
        </p:nvSpPr>
        <p:spPr>
          <a:xfrm>
            <a:off x="3856681" y="5815407"/>
            <a:ext cx="5012136" cy="4657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056" y="0"/>
                </a:moveTo>
                <a:lnTo>
                  <a:pt x="19260" y="6876"/>
                </a:lnTo>
                <a:lnTo>
                  <a:pt x="1863" y="6876"/>
                </a:lnTo>
                <a:cubicBezTo>
                  <a:pt x="834" y="6876"/>
                  <a:pt x="0" y="7773"/>
                  <a:pt x="0" y="8880"/>
                </a:cubicBezTo>
                <a:lnTo>
                  <a:pt x="0" y="19596"/>
                </a:lnTo>
                <a:cubicBezTo>
                  <a:pt x="0" y="20703"/>
                  <a:pt x="834" y="21600"/>
                  <a:pt x="1863" y="21600"/>
                </a:cubicBezTo>
                <a:lnTo>
                  <a:pt x="19737" y="21600"/>
                </a:lnTo>
                <a:cubicBezTo>
                  <a:pt x="20766" y="21600"/>
                  <a:pt x="21600" y="20703"/>
                  <a:pt x="21600" y="19596"/>
                </a:cubicBezTo>
                <a:lnTo>
                  <a:pt x="21600" y="8880"/>
                </a:lnTo>
                <a:cubicBezTo>
                  <a:pt x="21600" y="8010"/>
                  <a:pt x="21082" y="7276"/>
                  <a:pt x="20362" y="6999"/>
                </a:cubicBezTo>
                <a:lnTo>
                  <a:pt x="2005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vector of strings to find patterns 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23" name="Shape 423"/>
          <p:cNvSpPr txBox="1"/>
          <p:nvPr>
            <p:ph type="body" sz="quarter" idx="4294967295"/>
          </p:nvPr>
        </p:nvSpPr>
        <p:spPr>
          <a:xfrm>
            <a:off x="4833937" y="3096379"/>
            <a:ext cx="14716126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strings &lt;- c("Apple", "Orange")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str_detect(strings, "pp")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2628899" y="5111750"/>
            <a:ext cx="18716626" cy="314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Logicals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26" name="Shape 426"/>
          <p:cNvSpPr txBox="1"/>
          <p:nvPr>
            <p:ph type="body" sz="quarter" idx="4294967295"/>
          </p:nvPr>
        </p:nvSpPr>
        <p:spPr>
          <a:xfrm>
            <a:off x="4833937" y="3096379"/>
            <a:ext cx="14716126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strings &lt;- c("Apple", "Orange")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str_detect(strings, "pp")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TRUE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30" name="Shape 430"/>
          <p:cNvSpPr txBox="1"/>
          <p:nvPr>
            <p:ph type="body" sz="half" idx="4294967295"/>
          </p:nvPr>
        </p:nvSpPr>
        <p:spPr>
          <a:xfrm>
            <a:off x="4237618" y="3145441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strings &lt;- c("Apple", "Pineapple")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str_detect(strings, "apple")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33" name="Shape 433"/>
          <p:cNvSpPr txBox="1"/>
          <p:nvPr>
            <p:ph type="body" sz="half" idx="4294967295"/>
          </p:nvPr>
        </p:nvSpPr>
        <p:spPr>
          <a:xfrm>
            <a:off x="4237618" y="3145441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strings &lt;- c("Apple", "Pineapple")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str_detect(strings, "apple")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7071699" y="7659172"/>
            <a:ext cx="10240603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FALSE 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37" name="Shape 437"/>
          <p:cNvSpPr txBox="1"/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"AC\DC"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3195579" y="7806359"/>
            <a:ext cx="17992841" cy="369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Error: '\D' is an unrecognized escape in character string starting ""AC\D"</a:t>
            </a:r>
          </a:p>
        </p:txBody>
      </p:sp>
      <p:sp>
        <p:nvSpPr>
          <p:cNvPr id="441" name="Shape 441"/>
          <p:cNvSpPr txBox="1"/>
          <p:nvPr>
            <p:ph type="body" sz="quarter" idx="4294967295"/>
          </p:nvPr>
        </p:nvSpPr>
        <p:spPr>
          <a:xfrm>
            <a:off x="8074545" y="3096379"/>
            <a:ext cx="8234910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"AC\DC"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 txBox="1"/>
          <p:nvPr/>
        </p:nvSpPr>
        <p:spPr>
          <a:xfrm>
            <a:off x="2493791" y="2907634"/>
            <a:ext cx="19485659" cy="317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t>A backslash followed by one or more characters which stand for a special type of character.</a:t>
            </a:r>
          </a:p>
          <a:p>
            <a:pPr algn="l" defTabSz="537463">
              <a:defRPr sz="5520">
                <a:latin typeface="Helvetica"/>
                <a:ea typeface="Helvetica"/>
                <a:cs typeface="Helvetica"/>
                <a:sym typeface="Helvetica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</a:rPr>
              <a:t>writeLines()</a:t>
            </a:r>
            <a:r>
              <a:t> to see the characters represented by a string.</a:t>
            </a:r>
          </a:p>
        </p:txBody>
      </p:sp>
      <p:sp>
        <p:nvSpPr>
          <p:cNvPr id="445" name="Shape 445"/>
          <p:cNvSpPr/>
          <p:nvPr/>
        </p:nvSpPr>
        <p:spPr>
          <a:xfrm>
            <a:off x="3073874" y="6353025"/>
            <a:ext cx="18236252" cy="645990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6" name="Shape 446"/>
          <p:cNvSpPr txBox="1"/>
          <p:nvPr/>
        </p:nvSpPr>
        <p:spPr>
          <a:xfrm>
            <a:off x="3219722" y="6347901"/>
            <a:ext cx="18033796" cy="647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Use an escape to include a special character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writeLines(</a:t>
            </a:r>
            <a:r>
              <a:t>"\""</a:t>
            </a:r>
            <a:r>
              <a:rPr>
                <a:solidFill>
                  <a:srgbClr val="000000"/>
                </a:solidFill>
              </a:rPr>
              <a:t>) 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  <a:r>
              <a:rPr>
                <a:solidFill>
                  <a:schemeClr val="accent1"/>
                </a:solidFill>
              </a:rPr>
              <a:t>"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writeLines(</a:t>
            </a:r>
            <a:r>
              <a:rPr>
                <a:solidFill>
                  <a:schemeClr val="accent1"/>
                </a:solidFill>
              </a:rPr>
              <a:t>"\\"</a:t>
            </a:r>
            <a:r>
              <a:t>) 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special characters</a:t>
            </a:r>
          </a:p>
        </p:txBody>
      </p:sp>
      <p:sp>
        <p:nvSpPr>
          <p:cNvPr id="448" name="Shape 448"/>
          <p:cNvSpPr/>
          <p:nvPr/>
        </p:nvSpPr>
        <p:spPr>
          <a:xfrm>
            <a:off x="9747386" y="7614280"/>
            <a:ext cx="9627395" cy="3937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86" y="0"/>
                </a:moveTo>
                <a:cubicBezTo>
                  <a:pt x="5163" y="0"/>
                  <a:pt x="4808" y="665"/>
                  <a:pt x="4675" y="1587"/>
                </a:cubicBezTo>
                <a:lnTo>
                  <a:pt x="0" y="1879"/>
                </a:lnTo>
                <a:lnTo>
                  <a:pt x="4616" y="2985"/>
                </a:lnTo>
                <a:lnTo>
                  <a:pt x="4616" y="19229"/>
                </a:lnTo>
                <a:cubicBezTo>
                  <a:pt x="4616" y="20538"/>
                  <a:pt x="5050" y="21600"/>
                  <a:pt x="5586" y="21600"/>
                </a:cubicBezTo>
                <a:lnTo>
                  <a:pt x="20630" y="21600"/>
                </a:lnTo>
                <a:cubicBezTo>
                  <a:pt x="21166" y="21600"/>
                  <a:pt x="21600" y="20538"/>
                  <a:pt x="21600" y="19229"/>
                </a:cubicBezTo>
                <a:lnTo>
                  <a:pt x="21600" y="2371"/>
                </a:lnTo>
                <a:cubicBezTo>
                  <a:pt x="21600" y="1062"/>
                  <a:pt x="21166" y="0"/>
                  <a:pt x="20630" y="0"/>
                </a:cubicBezTo>
                <a:lnTo>
                  <a:pt x="5586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 string is not a 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sequence of characters itself, but a representation of a sequence of characters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8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hape 451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2" name="Shape 452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writeLines(</a:t>
            </a:r>
            <a:r>
              <a:t>"AC\\DC"</a:t>
            </a:r>
            <a:r>
              <a:rPr>
                <a:solidFill>
                  <a:srgbClr val="000000"/>
                </a:solidFill>
              </a:rPr>
              <a:t>) 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  <a:r>
              <a:rPr>
                <a:solidFill>
                  <a:schemeClr val="accent1"/>
                </a:solidFill>
              </a:rPr>
              <a:t>AC\DC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55" name="Shape 455"/>
          <p:cNvSpPr txBox="1"/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str_detect("AC\\DC", "\\")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body" sz="half" idx="4294967295"/>
          </p:nvPr>
        </p:nvSpPr>
        <p:spPr>
          <a:xfrm>
            <a:off x="4237618" y="3194504"/>
            <a:ext cx="15908764" cy="4431727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pPr>
            <a:r>
              <a:t>What will this return?</a:t>
            </a:r>
          </a:p>
          <a:p>
            <a:pPr marL="0" indent="0" defTabSz="584200">
              <a:spcBef>
                <a:spcPts val="1500"/>
              </a:spcBef>
              <a:buSzTx/>
              <a:buNone/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str_detect("AC\\DC", "\\")</a:t>
            </a:r>
          </a:p>
        </p:txBody>
      </p:sp>
      <p:sp>
        <p:nvSpPr>
          <p:cNvPr id="458" name="Shape 458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2488487" y="7806359"/>
            <a:ext cx="19407025" cy="5441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Error in stri_detect_regex(string, pattern, opts_regex = opts(pattern)) : </a:t>
            </a:r>
          </a:p>
          <a:p>
            <a:pPr>
              <a:spcBef>
                <a:spcPts val="1500"/>
              </a:spcBef>
              <a:defRPr sz="60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Unrecognized backslash escape sequence in pattern. (U_REGEX_BAD_ESCAPE_SEQUENCE)</a:t>
            </a:r>
          </a:p>
        </p:txBody>
      </p:sp>
      <p:sp>
        <p:nvSpPr>
          <p:cNvPr id="460" name="Shape 460"/>
          <p:cNvSpPr/>
          <p:nvPr/>
        </p:nvSpPr>
        <p:spPr>
          <a:xfrm>
            <a:off x="14219068" y="5453015"/>
            <a:ext cx="1270001" cy="1270001"/>
          </a:xfrm>
          <a:prstGeom prst="ellipse">
            <a:avLst/>
          </a:prstGeom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0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3091257" y="6723683"/>
            <a:ext cx="18236252" cy="564444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3" name="Shape 463"/>
          <p:cNvSpPr txBox="1"/>
          <p:nvPr/>
        </p:nvSpPr>
        <p:spPr>
          <a:xfrm>
            <a:off x="3209867" y="6903887"/>
            <a:ext cx="18033796" cy="5284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writeLines(</a:t>
            </a:r>
            <a:r>
              <a:t>"\w*[aeiouy]\b"</a:t>
            </a:r>
            <a:r>
              <a:rPr>
                <a:solidFill>
                  <a:srgbClr val="000000"/>
                </a:solidFill>
              </a:rPr>
              <a:t>) 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ERROR" \w not a recognized special character</a:t>
            </a:r>
            <a:endParaRPr>
              <a:solidFill>
                <a:schemeClr val="accent1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writeLines(</a:t>
            </a:r>
            <a:r>
              <a:rPr>
                <a:solidFill>
                  <a:schemeClr val="accent1"/>
                </a:solidFill>
              </a:rPr>
              <a:t>"\\w*[aeiouy]\\b"</a:t>
            </a:r>
            <a:r>
              <a:t>) 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3209867" y="6903887"/>
            <a:ext cx="18033796" cy="5284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  <a:r>
              <a:rPr>
                <a:solidFill>
                  <a:schemeClr val="accent1"/>
                </a:solidFill>
              </a:rPr>
              <a:t>"\w*[aeiouy]\b"</a:t>
            </a:r>
          </a:p>
        </p:txBody>
      </p:sp>
      <p:pic>
        <p:nvPicPr>
          <p:cNvPr id="465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 txBox="1"/>
          <p:nvPr/>
        </p:nvSpPr>
        <p:spPr>
          <a:xfrm>
            <a:off x="3072173" y="2563452"/>
            <a:ext cx="18239655" cy="3918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regex is a "language" for describing a pattern of characters, with patterns of characters, e.g.</a:t>
            </a:r>
          </a:p>
          <a:p>
            <a:pPr>
              <a:defRPr b="1"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\w*[aeiouy]\b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4025134" y="795082"/>
            <a:ext cx="16368497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regular expressions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4" grpId="3"/>
      <p:bldP build="whole" bldLvl="1" animBg="1" rev="0" advAuto="0" spid="462" grpId="1"/>
      <p:bldP build="p" bldLvl="5" animBg="1" rev="0" advAuto="0" spid="463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 txBox="1"/>
          <p:nvPr/>
        </p:nvSpPr>
        <p:spPr>
          <a:xfrm>
            <a:off x="4007752" y="563080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Logicals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3535790" y="2840723"/>
            <a:ext cx="18263609" cy="1314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indent="0" algn="l" defTabSz="549148">
              <a:defRPr sz="5640">
                <a:latin typeface="Helvetica"/>
                <a:ea typeface="Helvetica"/>
                <a:cs typeface="Helvetica"/>
                <a:sym typeface="Helvetica"/>
              </a:defRPr>
            </a:pPr>
            <a:r>
              <a:t>R's data type for boolean values (i.e. </a:t>
            </a:r>
            <a:r>
              <a:rPr b="1"/>
              <a:t>TRUE</a:t>
            </a:r>
            <a:r>
              <a:t> and </a:t>
            </a:r>
            <a:r>
              <a:rPr b="1"/>
              <a:t>FALSE</a:t>
            </a:r>
            <a:r>
              <a:t>).</a:t>
            </a:r>
          </a:p>
        </p:txBody>
      </p:sp>
      <p:sp>
        <p:nvSpPr>
          <p:cNvPr id="165" name="Shape 165"/>
          <p:cNvSpPr/>
          <p:nvPr/>
        </p:nvSpPr>
        <p:spPr>
          <a:xfrm>
            <a:off x="3542140" y="4202912"/>
            <a:ext cx="17299720" cy="754025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6" name="Shape 166"/>
          <p:cNvSpPr txBox="1"/>
          <p:nvPr/>
        </p:nvSpPr>
        <p:spPr>
          <a:xfrm>
            <a:off x="3702481" y="4282798"/>
            <a:ext cx="16800511" cy="738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TRUE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TRUE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typeof(</a:t>
            </a:r>
            <a:r>
              <a:t>TRUE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"logical"</a:t>
            </a:r>
            <a:endParaRPr>
              <a:solidFill>
                <a:srgbClr val="53585F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typeof(</a:t>
            </a:r>
            <a:r>
              <a:t>c(TRUE, TRUE, FALSE)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60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 "logical"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1902318" y="12663871"/>
            <a:ext cx="57936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Shape 470"/>
          <p:cNvSpPr/>
          <p:nvPr/>
        </p:nvSpPr>
        <p:spPr>
          <a:xfrm>
            <a:off x="3073874" y="2133661"/>
            <a:ext cx="18236252" cy="220029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1" name="Shape 471"/>
          <p:cNvSpPr txBox="1"/>
          <p:nvPr/>
        </p:nvSpPr>
        <p:spPr>
          <a:xfrm>
            <a:off x="3219722" y="2128537"/>
            <a:ext cx="18033796" cy="2210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writeLines(</a:t>
            </a:r>
            <a:r>
              <a:t>"\\"</a:t>
            </a:r>
            <a:r>
              <a:rPr>
                <a:solidFill>
                  <a:srgbClr val="000000"/>
                </a:solidFill>
              </a:rPr>
              <a:t>) 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472" name="Shape 472"/>
          <p:cNvSpPr/>
          <p:nvPr/>
        </p:nvSpPr>
        <p:spPr>
          <a:xfrm>
            <a:off x="3038436" y="4229611"/>
            <a:ext cx="10125870" cy="3573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60" y="0"/>
                </a:moveTo>
                <a:lnTo>
                  <a:pt x="3089" y="3426"/>
                </a:lnTo>
                <a:lnTo>
                  <a:pt x="922" y="3426"/>
                </a:lnTo>
                <a:cubicBezTo>
                  <a:pt x="413" y="3426"/>
                  <a:pt x="0" y="4595"/>
                  <a:pt x="0" y="6038"/>
                </a:cubicBezTo>
                <a:lnTo>
                  <a:pt x="0" y="18988"/>
                </a:lnTo>
                <a:cubicBezTo>
                  <a:pt x="0" y="20430"/>
                  <a:pt x="413" y="21600"/>
                  <a:pt x="922" y="21600"/>
                </a:cubicBezTo>
                <a:lnTo>
                  <a:pt x="20678" y="21600"/>
                </a:lnTo>
                <a:cubicBezTo>
                  <a:pt x="21187" y="21600"/>
                  <a:pt x="21600" y="20430"/>
                  <a:pt x="21600" y="18988"/>
                </a:cubicBezTo>
                <a:lnTo>
                  <a:pt x="21600" y="6038"/>
                </a:lnTo>
                <a:cubicBezTo>
                  <a:pt x="21600" y="4595"/>
                  <a:pt x="21187" y="3426"/>
                  <a:pt x="20678" y="3426"/>
                </a:cubicBezTo>
                <a:lnTo>
                  <a:pt x="3631" y="3426"/>
                </a:lnTo>
                <a:lnTo>
                  <a:pt x="336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is not a valid regular expression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(looks like an incomplete special character)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Shape 475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6" name="Shape 476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 want to find this</a:t>
            </a:r>
          </a:p>
        </p:txBody>
      </p:sp>
      <p:grpSp>
        <p:nvGrpSpPr>
          <p:cNvPr id="481" name="Group 481"/>
          <p:cNvGrpSpPr/>
          <p:nvPr/>
        </p:nvGrpSpPr>
        <p:grpSpPr>
          <a:xfrm>
            <a:off x="2993373" y="4977106"/>
            <a:ext cx="17732636" cy="2368886"/>
            <a:chOff x="0" y="0"/>
            <a:chExt cx="17732635" cy="2368884"/>
          </a:xfrm>
        </p:grpSpPr>
        <p:sp>
          <p:nvSpPr>
            <p:cNvPr id="478" name="Shape 478"/>
            <p:cNvSpPr/>
            <p:nvPr/>
          </p:nvSpPr>
          <p:spPr>
            <a:xfrm>
              <a:off x="11906" y="1066737"/>
              <a:ext cx="12390548" cy="1302148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79" name="Shape 479"/>
            <p:cNvSpPr txBox="1"/>
            <p:nvPr/>
          </p:nvSpPr>
          <p:spPr>
            <a:xfrm>
              <a:off x="157754" y="1296001"/>
              <a:ext cx="12098852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\\</a:t>
              </a:r>
            </a:p>
          </p:txBody>
        </p:sp>
        <p:sp>
          <p:nvSpPr>
            <p:cNvPr id="480" name="Shape 480"/>
            <p:cNvSpPr txBox="1"/>
            <p:nvPr/>
          </p:nvSpPr>
          <p:spPr>
            <a:xfrm>
              <a:off x="0" y="0"/>
              <a:ext cx="17732636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…which is represented by this regex</a:t>
              </a:r>
            </a:p>
          </p:txBody>
        </p:sp>
      </p:grpSp>
      <p:grpSp>
        <p:nvGrpSpPr>
          <p:cNvPr id="485" name="Group 485"/>
          <p:cNvGrpSpPr/>
          <p:nvPr/>
        </p:nvGrpSpPr>
        <p:grpSpPr>
          <a:xfrm>
            <a:off x="3002502" y="8122591"/>
            <a:ext cx="17865130" cy="2372123"/>
            <a:chOff x="0" y="0"/>
            <a:chExt cx="17865130" cy="2372121"/>
          </a:xfrm>
        </p:grpSpPr>
        <p:sp>
          <p:nvSpPr>
            <p:cNvPr id="482" name="Shape 482"/>
            <p:cNvSpPr/>
            <p:nvPr/>
          </p:nvSpPr>
          <p:spPr>
            <a:xfrm>
              <a:off x="0" y="1069975"/>
              <a:ext cx="12396104" cy="1302147"/>
            </a:xfrm>
            <a:prstGeom prst="rect">
              <a:avLst/>
            </a:prstGeom>
            <a:solidFill>
              <a:srgbClr val="F0F2F4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83" name="Shape 483"/>
            <p:cNvSpPr txBox="1"/>
            <p:nvPr/>
          </p:nvSpPr>
          <p:spPr>
            <a:xfrm>
              <a:off x="145848" y="1286808"/>
              <a:ext cx="11256864" cy="955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spcBef>
                  <a:spcPts val="1500"/>
                </a:spcBef>
                <a:defRPr sz="5000">
                  <a:solidFill>
                    <a:srgbClr val="53585F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 </a:t>
              </a:r>
              <a:r>
                <a:rPr>
                  <a:solidFill>
                    <a:schemeClr val="accent1"/>
                  </a:solidFill>
                </a:rPr>
                <a:t>"\\\\"</a:t>
              </a:r>
            </a:p>
          </p:txBody>
        </p:sp>
        <p:sp>
          <p:nvSpPr>
            <p:cNvPr id="484" name="Shape 484"/>
            <p:cNvSpPr txBox="1"/>
            <p:nvPr/>
          </p:nvSpPr>
          <p:spPr>
            <a:xfrm>
              <a:off x="132494" y="0"/>
              <a:ext cx="17732637" cy="1064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…which is represented by this string</a:t>
              </a:r>
            </a:p>
          </p:txBody>
        </p:sp>
      </p:grpSp>
      <p:sp>
        <p:nvSpPr>
          <p:cNvPr id="486" name="Shape 486"/>
          <p:cNvSpPr/>
          <p:nvPr/>
        </p:nvSpPr>
        <p:spPr>
          <a:xfrm>
            <a:off x="15666282" y="8122591"/>
            <a:ext cx="6945710" cy="2378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47" y="0"/>
                </a:moveTo>
                <a:cubicBezTo>
                  <a:pt x="3860" y="0"/>
                  <a:pt x="3384" y="1389"/>
                  <a:pt x="3384" y="3103"/>
                </a:cubicBezTo>
                <a:lnTo>
                  <a:pt x="3384" y="14204"/>
                </a:lnTo>
                <a:lnTo>
                  <a:pt x="0" y="15116"/>
                </a:lnTo>
                <a:lnTo>
                  <a:pt x="3384" y="16028"/>
                </a:lnTo>
                <a:lnTo>
                  <a:pt x="3384" y="18493"/>
                </a:lnTo>
                <a:cubicBezTo>
                  <a:pt x="3384" y="20208"/>
                  <a:pt x="3860" y="21600"/>
                  <a:pt x="4447" y="21600"/>
                </a:cubicBezTo>
                <a:lnTo>
                  <a:pt x="20537" y="21600"/>
                </a:lnTo>
                <a:cubicBezTo>
                  <a:pt x="21124" y="21600"/>
                  <a:pt x="21600" y="20208"/>
                  <a:pt x="21600" y="18493"/>
                </a:cubicBezTo>
                <a:lnTo>
                  <a:pt x="21600" y="3103"/>
                </a:lnTo>
                <a:cubicBezTo>
                  <a:pt x="21600" y="1389"/>
                  <a:pt x="21124" y="0"/>
                  <a:pt x="20537" y="0"/>
                </a:cubicBezTo>
                <a:lnTo>
                  <a:pt x="4447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Write your patterns at this level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6" grpId="3"/>
      <p:bldP build="whole" bldLvl="1" animBg="1" rev="0" advAuto="0" spid="481" grpId="1"/>
      <p:bldP build="whole" bldLvl="1" animBg="1" rev="0" advAuto="0" spid="485" grpId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Shape 489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0" name="Shape 490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491" name="Shape 491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2" name="Shape 492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\</a:t>
            </a:r>
          </a:p>
        </p:txBody>
      </p:sp>
      <p:sp>
        <p:nvSpPr>
          <p:cNvPr id="493" name="Shape 493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4" name="Shape 494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"\\"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 want to find this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…which is represented by this regex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…which is represented by this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Shape 500"/>
          <p:cNvSpPr/>
          <p:nvPr/>
        </p:nvSpPr>
        <p:spPr>
          <a:xfrm>
            <a:off x="3002501" y="3038059"/>
            <a:ext cx="12396106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1" name="Shape 501"/>
          <p:cNvSpPr txBox="1"/>
          <p:nvPr/>
        </p:nvSpPr>
        <p:spPr>
          <a:xfrm>
            <a:off x="3148349" y="3267322"/>
            <a:ext cx="12104409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abc</a:t>
            </a:r>
          </a:p>
        </p:txBody>
      </p:sp>
      <p:sp>
        <p:nvSpPr>
          <p:cNvPr id="502" name="Shape 502"/>
          <p:cNvSpPr/>
          <p:nvPr/>
        </p:nvSpPr>
        <p:spPr>
          <a:xfrm>
            <a:off x="3005280" y="6043844"/>
            <a:ext cx="12390547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3" name="Shape 503"/>
          <p:cNvSpPr txBox="1"/>
          <p:nvPr/>
        </p:nvSpPr>
        <p:spPr>
          <a:xfrm>
            <a:off x="3151128" y="6273108"/>
            <a:ext cx="12098851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abc</a:t>
            </a:r>
          </a:p>
        </p:txBody>
      </p:sp>
      <p:sp>
        <p:nvSpPr>
          <p:cNvPr id="504" name="Shape 504"/>
          <p:cNvSpPr/>
          <p:nvPr/>
        </p:nvSpPr>
        <p:spPr>
          <a:xfrm>
            <a:off x="3002501" y="9192566"/>
            <a:ext cx="12396105" cy="13021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5" name="Shape 505"/>
          <p:cNvSpPr txBox="1"/>
          <p:nvPr/>
        </p:nvSpPr>
        <p:spPr>
          <a:xfrm>
            <a:off x="3148349" y="9409400"/>
            <a:ext cx="11256865" cy="95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chemeClr val="accent1"/>
                </a:solidFill>
              </a:rPr>
              <a:t>"abc"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3035215" y="1991625"/>
            <a:ext cx="18033798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 want to find this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2993373" y="4977106"/>
            <a:ext cx="17732636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…which is represented by this regex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3134996" y="8122591"/>
            <a:ext cx="17732637" cy="106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…which is represented by this 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 idx="4294967295"/>
          </p:nvPr>
        </p:nvSpPr>
        <p:spPr>
          <a:xfrm>
            <a:off x="4833937" y="9420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511" name="Shape 511"/>
          <p:cNvSpPr txBox="1"/>
          <p:nvPr>
            <p:ph type="body" idx="4294967295"/>
          </p:nvPr>
        </p:nvSpPr>
        <p:spPr>
          <a:xfrm>
            <a:off x="1445226" y="3235771"/>
            <a:ext cx="21493548" cy="72444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How many names end in a vowel anyways?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Winnow babynames to distinct names with:</a:t>
            </a:r>
          </a:p>
          <a:p>
            <a:pPr lvl="3" marL="0" indent="2467428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pPr>
            <a:r>
              <a:t>babynames %&gt;% distinct(name)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Use str_detect() to detect names that end in a vowel (pattern = "\\w*[aeiouy]\\b")</a:t>
            </a:r>
          </a:p>
          <a:p>
            <a:pPr marL="1622576" indent="-850900" defTabSz="584200">
              <a:spcBef>
                <a:spcPts val="2400"/>
              </a:spcBef>
              <a:buSzPct val="100000"/>
              <a:buAutoNum type="arabicPeriod" startAt="1"/>
              <a:defRPr sz="6000">
                <a:solidFill>
                  <a:srgbClr val="005493"/>
                </a:solidFill>
              </a:defRPr>
            </a:pPr>
            <a:r>
              <a:t>Calculate the number of names that end in a vowel</a:t>
            </a:r>
          </a:p>
        </p:txBody>
      </p:sp>
      <p:pic>
        <p:nvPicPr>
          <p:cNvPr id="512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1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722409" y="785506"/>
            <a:ext cx="22939182" cy="805535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5" name="Shape 515"/>
          <p:cNvSpPr txBox="1"/>
          <p:nvPr/>
        </p:nvSpPr>
        <p:spPr>
          <a:xfrm>
            <a:off x="933550" y="979052"/>
            <a:ext cx="22352831" cy="7916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babynames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distinct(name)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mutate(vowel = str_detect(name, "\\w*[aeiouy]\\b"))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summarise(n = n(), n_vowel = sum(vowel))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A tibble: 1 × 2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n n_vowel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&lt;int&gt;   &lt;int&gt;</a:t>
            </a:r>
          </a:p>
          <a:p>
            <a:pPr algn="l"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1 93889   55324</a:t>
            </a:r>
          </a:p>
        </p:txBody>
      </p:sp>
      <p:pic>
        <p:nvPicPr>
          <p:cNvPr id="516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string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Shape 51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str_view()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2575202" y="3215994"/>
            <a:ext cx="19233597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14095">
              <a:defRPr sz="52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Displays the matches of a regular expression in the Viewer pane</a:t>
            </a:r>
          </a:p>
        </p:txBody>
      </p:sp>
      <p:sp>
        <p:nvSpPr>
          <p:cNvPr id="521" name="Shape 521"/>
          <p:cNvSpPr/>
          <p:nvPr/>
        </p:nvSpPr>
        <p:spPr>
          <a:xfrm>
            <a:off x="2581552" y="4598082"/>
            <a:ext cx="19220896" cy="161720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2" name="Shape 522"/>
          <p:cNvSpPr txBox="1"/>
          <p:nvPr/>
        </p:nvSpPr>
        <p:spPr>
          <a:xfrm>
            <a:off x="2725108" y="4968060"/>
            <a:ext cx="18813383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str_view(</a:t>
            </a:r>
            <a:r>
              <a:t>c("who", "what", "why"), "\\w*[aeiouy]\\b"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523" name="Screen Shot 2017-01-04 at 11.43.1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9320" y="6720125"/>
            <a:ext cx="10944163" cy="4602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Shape 526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is a date time exactly?</a:t>
            </a:r>
          </a:p>
        </p:txBody>
      </p:sp>
      <p:sp>
        <p:nvSpPr>
          <p:cNvPr id="527" name="Shape 527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8" name="Shape 528"/>
          <p:cNvSpPr txBox="1"/>
          <p:nvPr/>
        </p:nvSpPr>
        <p:spPr>
          <a:xfrm>
            <a:off x="3192484" y="2154266"/>
            <a:ext cx="18033796" cy="109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now &lt;- Sys.time()</a:t>
            </a:r>
            <a:endParaRPr>
              <a:solidFill>
                <a:srgbClr val="000000"/>
              </a:solidFill>
            </a:endParaRPr>
          </a:p>
          <a:p>
            <a:pPr algn="l" defTabSz="531622">
              <a:spcBef>
                <a:spcPts val="1300"/>
              </a:spcBef>
              <a:defRPr sz="455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now</a:t>
            </a:r>
            <a:endParaRPr>
              <a:solidFill>
                <a:srgbClr val="000000"/>
              </a:solidFill>
            </a:endParaRP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 00:00:01 EST"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typeof(now)</a:t>
            </a:r>
            <a:endParaRPr>
              <a:solidFill>
                <a:srgbClr val="000000"/>
              </a:solidFill>
            </a:endParaRPr>
          </a:p>
          <a:p>
            <a:pPr algn="l" defTabSz="531622">
              <a:spcBef>
                <a:spcPts val="36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"double"</a:t>
            </a:r>
          </a:p>
          <a:p>
            <a:pPr algn="l" defTabSz="531622">
              <a:spcBef>
                <a:spcPts val="1300"/>
              </a:spcBef>
              <a:defRPr sz="4550">
                <a:latin typeface="Monaco"/>
                <a:ea typeface="Monaco"/>
                <a:cs typeface="Monaco"/>
                <a:sym typeface="Monaco"/>
              </a:defRPr>
            </a:pPr>
            <a:r>
              <a:t>print.default(now)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1483246801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attr(,"tzone")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"America/New_York"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attr(,"class")</a:t>
            </a:r>
          </a:p>
          <a:p>
            <a:pPr algn="l" defTabSz="531622">
              <a:spcBef>
                <a:spcPts val="1300"/>
              </a:spcBef>
              <a:defRPr sz="455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"POSIXct" "POSIXt" </a:t>
            </a:r>
          </a:p>
        </p:txBody>
      </p:sp>
      <p:sp>
        <p:nvSpPr>
          <p:cNvPr id="529" name="Shape 529"/>
          <p:cNvSpPr/>
          <p:nvPr/>
        </p:nvSpPr>
        <p:spPr>
          <a:xfrm>
            <a:off x="12691533" y="10578310"/>
            <a:ext cx="8093473" cy="244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65" y="0"/>
                </a:moveTo>
                <a:cubicBezTo>
                  <a:pt x="8728" y="0"/>
                  <a:pt x="8212" y="1707"/>
                  <a:pt x="8212" y="3813"/>
                </a:cubicBezTo>
                <a:lnTo>
                  <a:pt x="8212" y="5592"/>
                </a:lnTo>
                <a:lnTo>
                  <a:pt x="0" y="6712"/>
                </a:lnTo>
                <a:lnTo>
                  <a:pt x="8212" y="7833"/>
                </a:lnTo>
                <a:lnTo>
                  <a:pt x="8212" y="17787"/>
                </a:lnTo>
                <a:cubicBezTo>
                  <a:pt x="8212" y="19893"/>
                  <a:pt x="8728" y="21600"/>
                  <a:pt x="9365" y="21600"/>
                </a:cubicBezTo>
                <a:lnTo>
                  <a:pt x="20447" y="21600"/>
                </a:lnTo>
                <a:cubicBezTo>
                  <a:pt x="21084" y="21600"/>
                  <a:pt x="21600" y="19893"/>
                  <a:pt x="21600" y="17787"/>
                </a:cubicBezTo>
                <a:lnTo>
                  <a:pt x="21600" y="3813"/>
                </a:lnTo>
                <a:cubicBezTo>
                  <a:pt x="21600" y="1707"/>
                  <a:pt x="21084" y="0"/>
                  <a:pt x="20447" y="0"/>
                </a:cubicBezTo>
                <a:lnTo>
                  <a:pt x="9365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augmented with attributes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(tzone, class)</a:t>
            </a:r>
          </a:p>
        </p:txBody>
      </p:sp>
      <p:sp>
        <p:nvSpPr>
          <p:cNvPr id="530" name="Shape 530"/>
          <p:cNvSpPr/>
          <p:nvPr/>
        </p:nvSpPr>
        <p:spPr>
          <a:xfrm>
            <a:off x="10170782" y="8380640"/>
            <a:ext cx="10612041" cy="1841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278" y="0"/>
                </a:moveTo>
                <a:cubicBezTo>
                  <a:pt x="11863" y="0"/>
                  <a:pt x="11518" y="1659"/>
                  <a:pt x="11425" y="3883"/>
                </a:cubicBezTo>
                <a:lnTo>
                  <a:pt x="0" y="5378"/>
                </a:lnTo>
                <a:lnTo>
                  <a:pt x="11398" y="6863"/>
                </a:lnTo>
                <a:lnTo>
                  <a:pt x="11398" y="16529"/>
                </a:lnTo>
                <a:cubicBezTo>
                  <a:pt x="11398" y="19330"/>
                  <a:pt x="11792" y="21600"/>
                  <a:pt x="12278" y="21600"/>
                </a:cubicBezTo>
                <a:lnTo>
                  <a:pt x="20720" y="21600"/>
                </a:lnTo>
                <a:cubicBezTo>
                  <a:pt x="21206" y="21600"/>
                  <a:pt x="21600" y="19330"/>
                  <a:pt x="21600" y="16529"/>
                </a:cubicBezTo>
                <a:lnTo>
                  <a:pt x="21600" y="5071"/>
                </a:lnTo>
                <a:cubicBezTo>
                  <a:pt x="21600" y="2270"/>
                  <a:pt x="21206" y="0"/>
                  <a:pt x="20720" y="0"/>
                </a:cubicBezTo>
                <a:lnTo>
                  <a:pt x="12278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atomic vector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(double)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9" grpId="3"/>
      <p:bldP build="whole" bldLvl="1" animBg="1" rev="0" advAuto="0" spid="530" grpId="2"/>
      <p:bldP build="p" bldLvl="5" animBg="1" rev="0" advAuto="0" spid="528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Shape 533"/>
          <p:cNvSpPr txBox="1"/>
          <p:nvPr/>
        </p:nvSpPr>
        <p:spPr>
          <a:xfrm>
            <a:off x="3067524" y="430468"/>
            <a:ext cx="17090024" cy="1475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double that R treats in a special way</a:t>
            </a:r>
          </a:p>
        </p:txBody>
      </p:sp>
      <p:sp>
        <p:nvSpPr>
          <p:cNvPr id="534" name="Shape 534"/>
          <p:cNvSpPr/>
          <p:nvPr/>
        </p:nvSpPr>
        <p:spPr>
          <a:xfrm>
            <a:off x="3073874" y="1974062"/>
            <a:ext cx="18236252" cy="1130512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5" name="Shape 535"/>
          <p:cNvSpPr txBox="1"/>
          <p:nvPr/>
        </p:nvSpPr>
        <p:spPr>
          <a:xfrm>
            <a:off x="3192484" y="2154266"/>
            <a:ext cx="18033796" cy="1005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print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function (x, ...) 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UseMethod("print")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&lt;bytecode: 0x10c1e1f50&gt;</a:t>
            </a: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&lt;environment: namespace:base&gt;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class(now)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40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"POSIXct" "POSIXt" </a:t>
            </a:r>
          </a:p>
          <a:p>
            <a:pPr algn="l">
              <a:spcBef>
                <a:spcPts val="1500"/>
              </a:spcBef>
              <a:defRPr sz="5000">
                <a:latin typeface="Monaco"/>
                <a:ea typeface="Monaco"/>
                <a:cs typeface="Monaco"/>
                <a:sym typeface="Monaco"/>
              </a:defRPr>
            </a:pPr>
            <a:r>
              <a:t>print.POSIXct(now)</a:t>
            </a:r>
          </a:p>
          <a:p>
            <a:pPr algn="l">
              <a:spcBef>
                <a:spcPts val="1500"/>
              </a:spcBef>
              <a:defRPr sz="50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"2017-01-01 00:00:01 EST"</a:t>
            </a:r>
          </a:p>
        </p:txBody>
      </p:sp>
      <p:sp>
        <p:nvSpPr>
          <p:cNvPr id="536" name="Shape 536"/>
          <p:cNvSpPr/>
          <p:nvPr/>
        </p:nvSpPr>
        <p:spPr>
          <a:xfrm>
            <a:off x="12092168" y="4197500"/>
            <a:ext cx="8664180" cy="3203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82" y="0"/>
                </a:moveTo>
                <a:cubicBezTo>
                  <a:pt x="9675" y="0"/>
                  <a:pt x="9253" y="953"/>
                  <a:pt x="9138" y="2229"/>
                </a:cubicBezTo>
                <a:lnTo>
                  <a:pt x="0" y="3091"/>
                </a:lnTo>
                <a:lnTo>
                  <a:pt x="9105" y="3947"/>
                </a:lnTo>
                <a:lnTo>
                  <a:pt x="9105" y="18686"/>
                </a:lnTo>
                <a:cubicBezTo>
                  <a:pt x="9105" y="20295"/>
                  <a:pt x="9587" y="21600"/>
                  <a:pt x="10182" y="21600"/>
                </a:cubicBezTo>
                <a:lnTo>
                  <a:pt x="20523" y="21600"/>
                </a:lnTo>
                <a:cubicBezTo>
                  <a:pt x="21118" y="21600"/>
                  <a:pt x="21600" y="20295"/>
                  <a:pt x="21600" y="18686"/>
                </a:cubicBezTo>
                <a:lnTo>
                  <a:pt x="21600" y="2914"/>
                </a:lnTo>
                <a:cubicBezTo>
                  <a:pt x="21600" y="1305"/>
                  <a:pt x="21118" y="0"/>
                  <a:pt x="20523" y="0"/>
                </a:cubicBezTo>
                <a:lnTo>
                  <a:pt x="10182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find the method of print for the class of 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35" grpId="2"/>
      <p:bldP build="whole" bldLvl="1" animBg="1" rev="0" advAuto="0" spid="536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Shape 539"/>
          <p:cNvSpPr txBox="1"/>
          <p:nvPr/>
        </p:nvSpPr>
        <p:spPr>
          <a:xfrm>
            <a:off x="3996134" y="398609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Augmented vector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2586818" y="2850757"/>
            <a:ext cx="19233597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spcBef>
                <a:spcPts val="50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An atomic vector augmented with attributes, including a class, which let’s R treat the contents in a specific way.</a:t>
            </a:r>
          </a:p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Access the attributes of an augmented vector with </a:t>
            </a:r>
            <a:r>
              <a:rPr b="1">
                <a:solidFill>
                  <a:srgbClr val="78AAD6"/>
                </a:solidFill>
              </a:rPr>
              <a:t>attributes()</a:t>
            </a:r>
            <a:r>
              <a:rPr>
                <a:solidFill>
                  <a:srgbClr val="78AAD6"/>
                </a:solidFill>
              </a:rPr>
              <a:t> </a:t>
            </a:r>
            <a:r>
              <a:t>and</a:t>
            </a:r>
            <a:r>
              <a:rPr>
                <a:solidFill>
                  <a:srgbClr val="78AAD6"/>
                </a:solidFill>
              </a:rPr>
              <a:t> </a:t>
            </a:r>
            <a:r>
              <a:rPr b="1">
                <a:solidFill>
                  <a:srgbClr val="87AA67"/>
                </a:solidFill>
              </a:rPr>
              <a:t>attr()</a:t>
            </a:r>
          </a:p>
        </p:txBody>
      </p:sp>
      <p:sp>
        <p:nvSpPr>
          <p:cNvPr id="541" name="Shape 541"/>
          <p:cNvSpPr/>
          <p:nvPr/>
        </p:nvSpPr>
        <p:spPr>
          <a:xfrm>
            <a:off x="2569934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2" name="Shape 542"/>
          <p:cNvSpPr txBox="1"/>
          <p:nvPr/>
        </p:nvSpPr>
        <p:spPr>
          <a:xfrm>
            <a:off x="2713491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attributes(</a:t>
            </a:r>
            <a:r>
              <a:t>now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$tzone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"America/New_York"</a:t>
            </a: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$class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53585F"/>
                </a:solidFill>
              </a:rPr>
              <a:t>## [1] "POSIXct" "POSIXt"</a:t>
            </a:r>
            <a:r>
              <a:rPr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543" name="Shape 543"/>
          <p:cNvSpPr/>
          <p:nvPr/>
        </p:nvSpPr>
        <p:spPr>
          <a:xfrm>
            <a:off x="12417109" y="8036173"/>
            <a:ext cx="9292005" cy="53330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4" name="Shape 544"/>
          <p:cNvSpPr txBox="1"/>
          <p:nvPr/>
        </p:nvSpPr>
        <p:spPr>
          <a:xfrm>
            <a:off x="12560665" y="8279151"/>
            <a:ext cx="9304706" cy="5123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attr(</a:t>
            </a:r>
            <a:r>
              <a:t>now, "tzone"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47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##"America/New_York"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df-dpl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29"/>
            <a:ext cx="1536701" cy="178102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nycflights13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930988" y="4028889"/>
            <a:ext cx="13750698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72516">
              <a:spcBef>
                <a:spcPts val="2300"/>
              </a:spcBef>
              <a:defRPr sz="58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 about every flight that departed La Guardia, JFK, or Newark airports in 2013</a:t>
            </a:r>
          </a:p>
        </p:txBody>
      </p:sp>
      <p:sp>
        <p:nvSpPr>
          <p:cNvPr id="172" name="Shape 172"/>
          <p:cNvSpPr/>
          <p:nvPr/>
        </p:nvSpPr>
        <p:spPr>
          <a:xfrm>
            <a:off x="8937338" y="6508795"/>
            <a:ext cx="13737998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3" name="Shape 173"/>
          <p:cNvSpPr txBox="1"/>
          <p:nvPr/>
        </p:nvSpPr>
        <p:spPr>
          <a:xfrm>
            <a:off x="9353995" y="6840673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install.packages("nycflights13")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library(nycflights13)</a:t>
            </a:r>
          </a:p>
        </p:txBody>
      </p:sp>
      <p:grpSp>
        <p:nvGrpSpPr>
          <p:cNvPr id="185" name="Group 185"/>
          <p:cNvGrpSpPr/>
          <p:nvPr/>
        </p:nvGrpSpPr>
        <p:grpSpPr>
          <a:xfrm>
            <a:off x="1874877" y="4487404"/>
            <a:ext cx="6053164" cy="4380989"/>
            <a:chOff x="0" y="0"/>
            <a:chExt cx="6053163" cy="4380988"/>
          </a:xfrm>
        </p:grpSpPr>
        <p:grpSp>
          <p:nvGrpSpPr>
            <p:cNvPr id="183" name="Group 183"/>
            <p:cNvGrpSpPr/>
            <p:nvPr/>
          </p:nvGrpSpPr>
          <p:grpSpPr>
            <a:xfrm>
              <a:off x="386779" y="0"/>
              <a:ext cx="5666385" cy="4380989"/>
              <a:chOff x="0" y="0"/>
              <a:chExt cx="5666384" cy="4380988"/>
            </a:xfrm>
          </p:grpSpPr>
          <p:sp>
            <p:nvSpPr>
              <p:cNvPr id="174" name="Shape 174"/>
              <p:cNvSpPr/>
              <p:nvPr/>
            </p:nvSpPr>
            <p:spPr>
              <a:xfrm>
                <a:off x="923923" y="17923"/>
                <a:ext cx="4742462" cy="3604272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876498" y="776717"/>
                <a:ext cx="4742462" cy="2845478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6" name="Shape 176"/>
              <p:cNvSpPr/>
              <p:nvPr/>
            </p:nvSpPr>
            <p:spPr>
              <a:xfrm rot="19050000">
                <a:off x="238521" y="260770"/>
                <a:ext cx="1233041" cy="1185617"/>
              </a:xfrm>
              <a:prstGeom prst="rect">
                <a:avLst/>
              </a:prstGeom>
              <a:solidFill>
                <a:srgbClr val="E0C2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 rot="10800000">
                <a:off x="4717892" y="3622194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22855" y="776717"/>
                <a:ext cx="4742462" cy="3604272"/>
              </a:xfrm>
              <a:prstGeom prst="rect">
                <a:avLst/>
              </a:pr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9" name="Shape 179"/>
              <p:cNvSpPr/>
              <p:nvPr/>
            </p:nvSpPr>
            <p:spPr>
              <a:xfrm flipH="1" rot="16200000">
                <a:off x="2299236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0" name="Shape 180"/>
              <p:cNvSpPr/>
              <p:nvPr/>
            </p:nvSpPr>
            <p:spPr>
              <a:xfrm rot="5400000">
                <a:off x="-878213" y="1772634"/>
                <a:ext cx="3367149" cy="1565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D6A979"/>
                  </a:gs>
                  <a:gs pos="100000">
                    <a:srgbClr val="BD8E5E"/>
                  </a:gs>
                </a:gsLst>
                <a:lin ang="138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 rot="10800000">
                <a:off x="22855" y="776717"/>
                <a:ext cx="4742462" cy="28454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D9B3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4717892" y="112772"/>
                <a:ext cx="901068" cy="7587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9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2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184" name="Shape 184"/>
            <p:cNvSpPr txBox="1"/>
            <p:nvPr/>
          </p:nvSpPr>
          <p:spPr>
            <a:xfrm>
              <a:off x="0" y="168040"/>
              <a:ext cx="5492814" cy="4044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5000">
                  <a:solidFill>
                    <a:srgbClr val="7A43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</a:t>
              </a:r>
            </a:p>
          </p:txBody>
        </p:sp>
      </p:grpSp>
      <p:sp>
        <p:nvSpPr>
          <p:cNvPr id="186" name="Shape 186"/>
          <p:cNvSpPr txBox="1"/>
          <p:nvPr/>
        </p:nvSpPr>
        <p:spPr>
          <a:xfrm>
            <a:off x="11860088" y="12663871"/>
            <a:ext cx="663824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Shape 547"/>
          <p:cNvSpPr/>
          <p:nvPr/>
        </p:nvSpPr>
        <p:spPr>
          <a:xfrm>
            <a:off x="5108481" y="4032740"/>
            <a:ext cx="14064879" cy="857388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8" name="Shape 548"/>
          <p:cNvSpPr txBox="1"/>
          <p:nvPr/>
        </p:nvSpPr>
        <p:spPr>
          <a:xfrm>
            <a:off x="5387228" y="4171018"/>
            <a:ext cx="13929407" cy="8297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>
              <a:solidFill>
                <a:schemeClr val="accent1"/>
              </a:solidFill>
            </a:endParaRPr>
          </a:p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typeof(</a:t>
            </a:r>
            <a:r>
              <a:rPr>
                <a:solidFill>
                  <a:srgbClr val="000000"/>
                </a:solidFill>
              </a:rPr>
              <a:t>TRUE</a:t>
            </a:r>
            <a:r>
              <a:t>)   </a:t>
            </a:r>
            <a:r>
              <a:rPr>
                <a:solidFill>
                  <a:schemeClr val="accent1"/>
                </a:solidFill>
              </a:rPr>
              <a:t>## logical</a:t>
            </a:r>
            <a:endParaRPr>
              <a:solidFill>
                <a:schemeClr val="accent1"/>
              </a:solidFill>
            </a:endParaRPr>
          </a:p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typeof(</a:t>
            </a:r>
            <a:r>
              <a:rPr>
                <a:solidFill>
                  <a:srgbClr val="000000"/>
                </a:solidFill>
              </a:rPr>
              <a:t>"one"</a:t>
            </a:r>
            <a:r>
              <a:t>)  </a:t>
            </a:r>
            <a:r>
              <a:rPr>
                <a:solidFill>
                  <a:schemeClr val="accent1"/>
                </a:solidFill>
              </a:rPr>
              <a:t>## character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49" name="Shape 54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50" name="Shape 550"/>
          <p:cNvSpPr/>
          <p:nvPr/>
        </p:nvSpPr>
        <p:spPr>
          <a:xfrm rot="18900000">
            <a:off x="14337244" y="9278513"/>
            <a:ext cx="13861522" cy="2904698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 what are dates</a:t>
            </a:r>
          </a:p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and factors?</a:t>
            </a:r>
          </a:p>
        </p:txBody>
      </p:sp>
      <p:grpSp>
        <p:nvGrpSpPr>
          <p:cNvPr id="554" name="Group 554"/>
          <p:cNvGrpSpPr/>
          <p:nvPr/>
        </p:nvGrpSpPr>
        <p:grpSpPr>
          <a:xfrm>
            <a:off x="4007752" y="488078"/>
            <a:ext cx="16368496" cy="11980266"/>
            <a:chOff x="0" y="0"/>
            <a:chExt cx="16368495" cy="11980264"/>
          </a:xfrm>
        </p:grpSpPr>
        <p:sp>
          <p:nvSpPr>
            <p:cNvPr id="551" name="Shape 551"/>
            <p:cNvSpPr txBox="1"/>
            <p:nvPr/>
          </p:nvSpPr>
          <p:spPr>
            <a:xfrm>
              <a:off x="0" y="0"/>
              <a:ext cx="16368496" cy="2396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sz="10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Atomic types</a:t>
              </a:r>
            </a:p>
          </p:txBody>
        </p:sp>
        <p:sp>
          <p:nvSpPr>
            <p:cNvPr id="552" name="Shape 552"/>
            <p:cNvSpPr txBox="1"/>
            <p:nvPr/>
          </p:nvSpPr>
          <p:spPr>
            <a:xfrm>
              <a:off x="1100456" y="2353935"/>
              <a:ext cx="14065424" cy="1095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algn="l">
                <a:defRPr sz="6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R recognizes six elemental data types.</a:t>
              </a:r>
            </a:p>
          </p:txBody>
        </p:sp>
        <p:sp>
          <p:nvSpPr>
            <p:cNvPr id="553" name="Shape 553"/>
            <p:cNvSpPr txBox="1"/>
            <p:nvPr/>
          </p:nvSpPr>
          <p:spPr>
            <a:xfrm>
              <a:off x="1379476" y="3682939"/>
              <a:ext cx="13929406" cy="829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algn="l">
                <a:lnSpc>
                  <a:spcPct val="110000"/>
                </a:lnSpc>
                <a:spcBef>
                  <a:spcPts val="1500"/>
                </a:spcBef>
                <a:defRPr sz="65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typeof(</a:t>
              </a:r>
              <a:r>
                <a:rPr>
                  <a:solidFill>
                    <a:srgbClr val="000000"/>
                  </a:solidFill>
                </a:rPr>
                <a:t>1</a:t>
              </a:r>
              <a:r>
                <a:t>)      </a:t>
              </a:r>
              <a:r>
                <a:rPr>
                  <a:solidFill>
                    <a:schemeClr val="accent1"/>
                  </a:solidFill>
                </a:rPr>
                <a:t>## double</a:t>
              </a:r>
              <a:endParaRPr>
                <a:solidFill>
                  <a:schemeClr val="accent1"/>
                </a:solidFill>
              </a:endParaRPr>
            </a:p>
            <a:p>
              <a:pPr algn="l">
                <a:lnSpc>
                  <a:spcPct val="110000"/>
                </a:lnSpc>
                <a:spcBef>
                  <a:spcPts val="1500"/>
                </a:spcBef>
                <a:defRPr sz="65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typeof(</a:t>
              </a:r>
              <a:r>
                <a:rPr>
                  <a:solidFill>
                    <a:srgbClr val="000000"/>
                  </a:solidFill>
                </a:rPr>
                <a:t>1L</a:t>
              </a:r>
              <a:r>
                <a:t>)     </a:t>
              </a:r>
              <a:r>
                <a:rPr>
                  <a:solidFill>
                    <a:schemeClr val="accent1"/>
                  </a:solidFill>
                </a:rPr>
                <a:t>## integer</a:t>
              </a:r>
              <a:endParaRPr>
                <a:solidFill>
                  <a:schemeClr val="accent1"/>
                </a:solidFill>
              </a:endParaRPr>
            </a:p>
            <a:p>
              <a:pPr algn="l">
                <a:lnSpc>
                  <a:spcPct val="110000"/>
                </a:lnSpc>
                <a:spcBef>
                  <a:spcPts val="1500"/>
                </a:spcBef>
                <a:defRPr sz="65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>
                <a:solidFill>
                  <a:schemeClr val="accent1"/>
                </a:solidFill>
              </a:endParaRPr>
            </a:p>
            <a:p>
              <a:pPr algn="l">
                <a:lnSpc>
                  <a:spcPct val="110000"/>
                </a:lnSpc>
                <a:spcBef>
                  <a:spcPts val="1500"/>
                </a:spcBef>
                <a:defRPr sz="65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>
                <a:solidFill>
                  <a:schemeClr val="accent1"/>
                </a:solidFill>
              </a:endParaRPr>
            </a:p>
            <a:p>
              <a:pPr algn="l">
                <a:lnSpc>
                  <a:spcPct val="110000"/>
                </a:lnSpc>
                <a:spcBef>
                  <a:spcPts val="1500"/>
                </a:spcBef>
                <a:defRPr sz="65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typeof(</a:t>
              </a:r>
              <a:r>
                <a:rPr>
                  <a:solidFill>
                    <a:srgbClr val="000000"/>
                  </a:solidFill>
                </a:rPr>
                <a:t>raw(1)</a:t>
              </a:r>
              <a:r>
                <a:t>) </a:t>
              </a:r>
              <a:r>
                <a:rPr>
                  <a:solidFill>
                    <a:schemeClr val="accent1"/>
                  </a:solidFill>
                </a:rPr>
                <a:t>## raw</a:t>
              </a:r>
            </a:p>
            <a:p>
              <a:pPr algn="l">
                <a:lnSpc>
                  <a:spcPct val="110000"/>
                </a:lnSpc>
                <a:spcBef>
                  <a:spcPts val="1500"/>
                </a:spcBef>
                <a:defRPr sz="6500">
                  <a:solidFill>
                    <a:srgbClr val="A6AAA9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typeof(</a:t>
              </a:r>
              <a:r>
                <a:rPr>
                  <a:solidFill>
                    <a:srgbClr val="000000"/>
                  </a:solidFill>
                </a:rPr>
                <a:t>1i</a:t>
              </a:r>
              <a:r>
                <a:t>)     </a:t>
              </a:r>
              <a:r>
                <a:rPr>
                  <a:solidFill>
                    <a:schemeClr val="accent1"/>
                  </a:solidFill>
                </a:rPr>
                <a:t>## complex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0" grpId="2"/>
      <p:bldP build="whole" bldLvl="1" animBg="1" rev="0" advAuto="0" spid="554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3409291" y="4250913"/>
            <a:ext cx="17565418" cy="279922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57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Shape 558"/>
          <p:cNvSpPr txBox="1"/>
          <p:nvPr/>
        </p:nvSpPr>
        <p:spPr>
          <a:xfrm>
            <a:off x="4007752" y="48807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3409018" y="2757851"/>
            <a:ext cx="15900328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78358">
              <a:defRPr sz="59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You can use atomic types to build new classes.</a:t>
            </a:r>
          </a:p>
        </p:txBody>
      </p:sp>
      <p:sp>
        <p:nvSpPr>
          <p:cNvPr id="560" name="Shape 560"/>
          <p:cNvSpPr/>
          <p:nvPr/>
        </p:nvSpPr>
        <p:spPr>
          <a:xfrm>
            <a:off x="3409291" y="7863662"/>
            <a:ext cx="17565418" cy="465140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61" name="Shape 561"/>
          <p:cNvSpPr txBox="1"/>
          <p:nvPr/>
        </p:nvSpPr>
        <p:spPr>
          <a:xfrm>
            <a:off x="3688038" y="4333463"/>
            <a:ext cx="17007924" cy="281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10000"/>
              </a:lnSpc>
              <a:spcBef>
                <a:spcPts val="1500"/>
              </a:spcBef>
              <a:defRPr sz="65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x &lt;- 1560139200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63" name="Shape 563"/>
          <p:cNvSpPr txBox="1"/>
          <p:nvPr/>
        </p:nvSpPr>
        <p:spPr>
          <a:xfrm>
            <a:off x="3688038" y="8156799"/>
            <a:ext cx="17007924" cy="435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x</a:t>
            </a:r>
            <a:r>
              <a:t>              </a:t>
            </a:r>
            <a:r>
              <a:rPr>
                <a:solidFill>
                  <a:schemeClr val="accent1"/>
                </a:solidFill>
              </a:rPr>
              <a:t>## 1560139200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typeof(</a:t>
            </a:r>
            <a:r>
              <a:rPr>
                <a:solidFill>
                  <a:srgbClr val="000000"/>
                </a:solidFill>
              </a:rPr>
              <a:t>x</a:t>
            </a:r>
            <a:r>
              <a:t>)      </a:t>
            </a:r>
            <a:r>
              <a:rPr>
                <a:solidFill>
                  <a:schemeClr val="accent1"/>
                </a:solidFill>
              </a:rPr>
              <a:t>## double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/>
        </p:nvSpPr>
        <p:spPr>
          <a:xfrm>
            <a:off x="3409291" y="4250913"/>
            <a:ext cx="17565418" cy="279922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66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Shape 567"/>
          <p:cNvSpPr txBox="1"/>
          <p:nvPr/>
        </p:nvSpPr>
        <p:spPr>
          <a:xfrm>
            <a:off x="4007752" y="48807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3409018" y="2757851"/>
            <a:ext cx="15900328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78358">
              <a:defRPr sz="59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You can use atomic types to build new classes.</a:t>
            </a:r>
          </a:p>
        </p:txBody>
      </p:sp>
      <p:sp>
        <p:nvSpPr>
          <p:cNvPr id="569" name="Shape 569"/>
          <p:cNvSpPr/>
          <p:nvPr/>
        </p:nvSpPr>
        <p:spPr>
          <a:xfrm>
            <a:off x="3409291" y="7863662"/>
            <a:ext cx="17565418" cy="465140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0" name="Shape 570"/>
          <p:cNvSpPr txBox="1"/>
          <p:nvPr/>
        </p:nvSpPr>
        <p:spPr>
          <a:xfrm>
            <a:off x="3688038" y="4333463"/>
            <a:ext cx="17007924" cy="281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x &lt;- 1560139200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latin typeface="Monaco"/>
                <a:ea typeface="Monaco"/>
                <a:cs typeface="Monaco"/>
                <a:sym typeface="Monaco"/>
              </a:defRPr>
            </a:pPr>
            <a:r>
              <a:t>class(x) &lt;- "POSIXct"</a:t>
            </a:r>
          </a:p>
        </p:txBody>
      </p:sp>
      <p:sp>
        <p:nvSpPr>
          <p:cNvPr id="571" name="Shape 57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2" name="Shape 572"/>
          <p:cNvSpPr txBox="1"/>
          <p:nvPr/>
        </p:nvSpPr>
        <p:spPr>
          <a:xfrm>
            <a:off x="3688038" y="8156799"/>
            <a:ext cx="17007924" cy="435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x</a:t>
            </a:r>
            <a:r>
              <a:t>              </a:t>
            </a:r>
            <a:r>
              <a:rPr>
                <a:solidFill>
                  <a:schemeClr val="accent1"/>
                </a:solidFill>
              </a:rPr>
              <a:t>## "2019-06-10 EDT"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typeof(</a:t>
            </a:r>
            <a:r>
              <a:rPr>
                <a:solidFill>
                  <a:srgbClr val="000000"/>
                </a:solidFill>
              </a:rPr>
              <a:t>x</a:t>
            </a:r>
            <a:r>
              <a:t>)      </a:t>
            </a:r>
            <a:r>
              <a:rPr>
                <a:solidFill>
                  <a:schemeClr val="accent1"/>
                </a:solidFill>
              </a:rPr>
              <a:t>## double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/>
        </p:nvSpPr>
        <p:spPr>
          <a:xfrm>
            <a:off x="3409291" y="4250913"/>
            <a:ext cx="17565418" cy="279922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75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Shape 576"/>
          <p:cNvSpPr txBox="1"/>
          <p:nvPr/>
        </p:nvSpPr>
        <p:spPr>
          <a:xfrm>
            <a:off x="4007752" y="48807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3409018" y="2757851"/>
            <a:ext cx="15900328" cy="109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78358">
              <a:defRPr sz="59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You can use atomic types to build new classes.</a:t>
            </a:r>
          </a:p>
        </p:txBody>
      </p:sp>
      <p:sp>
        <p:nvSpPr>
          <p:cNvPr id="578" name="Shape 578"/>
          <p:cNvSpPr/>
          <p:nvPr/>
        </p:nvSpPr>
        <p:spPr>
          <a:xfrm>
            <a:off x="3409291" y="7863662"/>
            <a:ext cx="17565418" cy="4651405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9" name="Shape 579"/>
          <p:cNvSpPr txBox="1"/>
          <p:nvPr/>
        </p:nvSpPr>
        <p:spPr>
          <a:xfrm>
            <a:off x="3688038" y="4333463"/>
            <a:ext cx="17007924" cy="281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x &lt;- 1560139200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latin typeface="Monaco"/>
                <a:ea typeface="Monaco"/>
                <a:cs typeface="Monaco"/>
                <a:sym typeface="Monaco"/>
              </a:defRPr>
            </a:pPr>
            <a:r>
              <a:t>class(x) &lt;- "POSIXct"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1" name="Shape 581"/>
          <p:cNvSpPr txBox="1"/>
          <p:nvPr/>
        </p:nvSpPr>
        <p:spPr>
          <a:xfrm>
            <a:off x="3688038" y="8156799"/>
            <a:ext cx="17007924" cy="4354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x</a:t>
            </a:r>
            <a:r>
              <a:t>              </a:t>
            </a:r>
            <a:r>
              <a:rPr>
                <a:solidFill>
                  <a:schemeClr val="accent1"/>
                </a:solidFill>
              </a:rPr>
              <a:t>## "2019-06-10 EDT"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typeof(</a:t>
            </a:r>
            <a:r>
              <a:rPr>
                <a:solidFill>
                  <a:srgbClr val="000000"/>
                </a:solidFill>
              </a:rPr>
              <a:t>x</a:t>
            </a:r>
            <a:r>
              <a:t>)      </a:t>
            </a:r>
            <a:r>
              <a:rPr>
                <a:solidFill>
                  <a:schemeClr val="accent1"/>
                </a:solidFill>
              </a:rPr>
              <a:t>## double</a:t>
            </a:r>
            <a:endParaRPr>
              <a:solidFill>
                <a:schemeClr val="accent1"/>
              </a:solidFill>
            </a:endParaRPr>
          </a:p>
          <a:p>
            <a:pPr algn="l">
              <a:lnSpc>
                <a:spcPct val="110000"/>
              </a:lnSpc>
              <a:spcBef>
                <a:spcPts val="1500"/>
              </a:spcBef>
              <a:defRPr sz="65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class(</a:t>
            </a:r>
            <a:r>
              <a:rPr>
                <a:solidFill>
                  <a:srgbClr val="000000"/>
                </a:solidFill>
              </a:rPr>
              <a:t>x</a:t>
            </a:r>
            <a:r>
              <a:t>)</a:t>
            </a:r>
            <a:r>
              <a:rPr>
                <a:solidFill>
                  <a:schemeClr val="accent1"/>
                </a:solidFill>
              </a:rPr>
              <a:t>       ## POSIXct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/>
        </p:nvSpPr>
        <p:spPr>
          <a:xfrm>
            <a:off x="2302471" y="2891616"/>
            <a:ext cx="19779058" cy="38082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84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Shape 585"/>
          <p:cNvSpPr txBox="1"/>
          <p:nvPr/>
        </p:nvSpPr>
        <p:spPr>
          <a:xfrm>
            <a:off x="4007752" y="48807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586" name="Shape 586"/>
          <p:cNvSpPr/>
          <p:nvPr/>
        </p:nvSpPr>
        <p:spPr>
          <a:xfrm>
            <a:off x="2302471" y="7436408"/>
            <a:ext cx="19779058" cy="50376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7" name="Shape 587"/>
          <p:cNvSpPr txBox="1"/>
          <p:nvPr/>
        </p:nvSpPr>
        <p:spPr>
          <a:xfrm>
            <a:off x="2581219" y="3011019"/>
            <a:ext cx="18834608" cy="382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110000"/>
              </a:lnSpc>
              <a:spcBef>
                <a:spcPts val="1500"/>
              </a:spcBef>
              <a:defRPr sz="56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eyes &lt;- c(1L, 3L, 3L)</a:t>
            </a:r>
          </a:p>
        </p:txBody>
      </p:sp>
      <p:sp>
        <p:nvSpPr>
          <p:cNvPr id="588" name="Shape 588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9" name="Shape 589"/>
          <p:cNvSpPr txBox="1"/>
          <p:nvPr/>
        </p:nvSpPr>
        <p:spPr>
          <a:xfrm>
            <a:off x="2581219" y="7577146"/>
            <a:ext cx="19479299" cy="5050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eyes</a:t>
            </a:r>
            <a:r>
              <a:t>              </a:t>
            </a:r>
            <a:r>
              <a:rPr>
                <a:solidFill>
                  <a:schemeClr val="accent1"/>
                </a:solidFill>
              </a:rPr>
              <a:t>## 1 3 3</a:t>
            </a:r>
            <a:endParaRPr>
              <a:solidFill>
                <a:schemeClr val="accent1"/>
              </a:solidFill>
            </a:endParaRP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  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typeof(</a:t>
            </a:r>
            <a:r>
              <a:rPr>
                <a:solidFill>
                  <a:srgbClr val="000000"/>
                </a:solidFill>
              </a:rPr>
              <a:t>eyes</a:t>
            </a:r>
            <a:r>
              <a:t>)      </a:t>
            </a:r>
            <a:r>
              <a:rPr>
                <a:solidFill>
                  <a:schemeClr val="accent1"/>
                </a:solidFill>
              </a:rPr>
              <a:t>## integer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/>
        </p:nvSpPr>
        <p:spPr>
          <a:xfrm>
            <a:off x="2302471" y="2891616"/>
            <a:ext cx="19779058" cy="38082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592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Shape 593"/>
          <p:cNvSpPr txBox="1"/>
          <p:nvPr/>
        </p:nvSpPr>
        <p:spPr>
          <a:xfrm>
            <a:off x="4007752" y="48807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594" name="Shape 594"/>
          <p:cNvSpPr/>
          <p:nvPr/>
        </p:nvSpPr>
        <p:spPr>
          <a:xfrm>
            <a:off x="2302471" y="7436408"/>
            <a:ext cx="19779058" cy="50376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5" name="Shape 595"/>
          <p:cNvSpPr txBox="1"/>
          <p:nvPr/>
        </p:nvSpPr>
        <p:spPr>
          <a:xfrm>
            <a:off x="2581219" y="3011019"/>
            <a:ext cx="18834608" cy="382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eyes &lt;- c(1L, 3L, 3L)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latin typeface="Monaco"/>
                <a:ea typeface="Monaco"/>
                <a:cs typeface="Monaco"/>
                <a:sym typeface="Monaco"/>
              </a:defRPr>
            </a:pPr>
            <a:r>
              <a:t>levels(eyes) &lt;- c("blue", "brown", "green")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7" name="Shape 597"/>
          <p:cNvSpPr txBox="1"/>
          <p:nvPr/>
        </p:nvSpPr>
        <p:spPr>
          <a:xfrm>
            <a:off x="2581219" y="7577146"/>
            <a:ext cx="19479299" cy="5050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eyes</a:t>
            </a:r>
            <a:r>
              <a:t>              </a:t>
            </a:r>
            <a:r>
              <a:rPr>
                <a:solidFill>
                  <a:schemeClr val="accent1"/>
                </a:solidFill>
              </a:rPr>
              <a:t>## 1 3 3</a:t>
            </a:r>
            <a:endParaRPr>
              <a:solidFill>
                <a:schemeClr val="accent1"/>
              </a:solidFill>
            </a:endParaRP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  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typeof(</a:t>
            </a:r>
            <a:r>
              <a:rPr>
                <a:solidFill>
                  <a:srgbClr val="000000"/>
                </a:solidFill>
              </a:rPr>
              <a:t>eyes</a:t>
            </a:r>
            <a:r>
              <a:t>)      </a:t>
            </a:r>
            <a:r>
              <a:rPr>
                <a:solidFill>
                  <a:schemeClr val="accent1"/>
                </a:solidFill>
              </a:rPr>
              <a:t>## integer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/>
        </p:nvSpPr>
        <p:spPr>
          <a:xfrm>
            <a:off x="2302471" y="2891616"/>
            <a:ext cx="19779058" cy="38082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00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Shape 601"/>
          <p:cNvSpPr txBox="1"/>
          <p:nvPr/>
        </p:nvSpPr>
        <p:spPr>
          <a:xfrm>
            <a:off x="4007752" y="48807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602" name="Shape 602"/>
          <p:cNvSpPr/>
          <p:nvPr/>
        </p:nvSpPr>
        <p:spPr>
          <a:xfrm>
            <a:off x="2302471" y="7436408"/>
            <a:ext cx="19779058" cy="50376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3" name="Shape 603"/>
          <p:cNvSpPr txBox="1"/>
          <p:nvPr/>
        </p:nvSpPr>
        <p:spPr>
          <a:xfrm>
            <a:off x="2581219" y="3011019"/>
            <a:ext cx="18834608" cy="382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eyes &lt;- c(1L, 3L, 3L)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levels(eyes) &lt;- c("blue", "brown", "green")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latin typeface="Monaco"/>
                <a:ea typeface="Monaco"/>
                <a:cs typeface="Monaco"/>
                <a:sym typeface="Monaco"/>
              </a:defRPr>
            </a:pPr>
            <a:r>
              <a:t>class(eyes) &lt;- "factor"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05" name="Shape 605"/>
          <p:cNvSpPr txBox="1"/>
          <p:nvPr/>
        </p:nvSpPr>
        <p:spPr>
          <a:xfrm>
            <a:off x="2581219" y="7577146"/>
            <a:ext cx="19479299" cy="5050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eyes</a:t>
            </a:r>
            <a:r>
              <a:t>              </a:t>
            </a:r>
            <a:r>
              <a:rPr>
                <a:solidFill>
                  <a:schemeClr val="accent1"/>
                </a:solidFill>
              </a:rPr>
              <a:t>## blue  green green</a:t>
            </a:r>
            <a:endParaRPr>
              <a:solidFill>
                <a:schemeClr val="accent1"/>
              </a:solidFill>
            </a:endParaRP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   Levels: blue brown green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typeof(</a:t>
            </a:r>
            <a:r>
              <a:rPr>
                <a:solidFill>
                  <a:srgbClr val="000000"/>
                </a:solidFill>
              </a:rPr>
              <a:t>eyes</a:t>
            </a:r>
            <a:r>
              <a:t>)      </a:t>
            </a:r>
            <a:r>
              <a:rPr>
                <a:solidFill>
                  <a:schemeClr val="accent1"/>
                </a:solidFill>
              </a:rPr>
              <a:t>## integer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/>
        </p:nvSpPr>
        <p:spPr>
          <a:xfrm>
            <a:off x="2302471" y="2891616"/>
            <a:ext cx="19779058" cy="380823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608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Shape 609"/>
          <p:cNvSpPr txBox="1"/>
          <p:nvPr/>
        </p:nvSpPr>
        <p:spPr>
          <a:xfrm>
            <a:off x="4007752" y="48807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Classes</a:t>
            </a:r>
          </a:p>
        </p:txBody>
      </p:sp>
      <p:sp>
        <p:nvSpPr>
          <p:cNvPr id="610" name="Shape 610"/>
          <p:cNvSpPr/>
          <p:nvPr/>
        </p:nvSpPr>
        <p:spPr>
          <a:xfrm>
            <a:off x="2302471" y="7436408"/>
            <a:ext cx="19779058" cy="503766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1" name="Shape 611"/>
          <p:cNvSpPr txBox="1"/>
          <p:nvPr/>
        </p:nvSpPr>
        <p:spPr>
          <a:xfrm>
            <a:off x="2581219" y="3011019"/>
            <a:ext cx="18834608" cy="382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eyes &lt;- c(1L, 3L, 3L)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levels(eyes) &lt;- c("blue", "brown", "green")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latin typeface="Monaco"/>
                <a:ea typeface="Monaco"/>
                <a:cs typeface="Monaco"/>
                <a:sym typeface="Monaco"/>
              </a:defRPr>
            </a:pPr>
            <a:r>
              <a:t>class(eyes) &lt;- "factor"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3" name="Shape 613"/>
          <p:cNvSpPr txBox="1"/>
          <p:nvPr/>
        </p:nvSpPr>
        <p:spPr>
          <a:xfrm>
            <a:off x="2581219" y="7577146"/>
            <a:ext cx="19479299" cy="5050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eyes</a:t>
            </a:r>
            <a:r>
              <a:t>              </a:t>
            </a:r>
            <a:r>
              <a:rPr>
                <a:solidFill>
                  <a:schemeClr val="accent1"/>
                </a:solidFill>
              </a:rPr>
              <a:t>## blue  green green</a:t>
            </a:r>
            <a:endParaRPr>
              <a:solidFill>
                <a:schemeClr val="accent1"/>
              </a:solidFill>
            </a:endParaRP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chemeClr val="accent1"/>
                </a:solidFill>
              </a:rPr>
              <a:t>                     Levels: blue brown green</a:t>
            </a: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typeof(</a:t>
            </a:r>
            <a:r>
              <a:rPr>
                <a:solidFill>
                  <a:srgbClr val="000000"/>
                </a:solidFill>
              </a:rPr>
              <a:t>eyes</a:t>
            </a:r>
            <a:r>
              <a:t>)      </a:t>
            </a:r>
            <a:r>
              <a:rPr>
                <a:solidFill>
                  <a:schemeClr val="accent1"/>
                </a:solidFill>
              </a:rPr>
              <a:t>## integer</a:t>
            </a:r>
            <a:endParaRPr>
              <a:solidFill>
                <a:schemeClr val="accent1"/>
              </a:solidFill>
            </a:endParaRPr>
          </a:p>
          <a:p>
            <a:pPr algn="l">
              <a:lnSpc>
                <a:spcPct val="110000"/>
              </a:lnSpc>
              <a:spcBef>
                <a:spcPts val="1500"/>
              </a:spcBef>
              <a:defRPr sz="56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class(</a:t>
            </a:r>
            <a:r>
              <a:rPr>
                <a:solidFill>
                  <a:srgbClr val="000000"/>
                </a:solidFill>
              </a:rPr>
              <a:t>eyes</a:t>
            </a:r>
            <a:r>
              <a:t>)</a:t>
            </a:r>
            <a:r>
              <a:rPr>
                <a:solidFill>
                  <a:schemeClr val="accent1"/>
                </a:solidFill>
              </a:rPr>
              <a:t>       ## factor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78AAD6"/>
            </a:gs>
            <a:gs pos="51575">
              <a:srgbClr val="78AAD6"/>
            </a:gs>
            <a:gs pos="100000">
              <a:srgbClr val="5C92C0"/>
            </a:gs>
            <a:gs pos="100000">
              <a:srgbClr val="407AAA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831199" y="3108063"/>
            <a:ext cx="22721602" cy="7499874"/>
          </a:xfrm>
          <a:prstGeom prst="rect">
            <a:avLst/>
          </a:prstGeom>
        </p:spPr>
        <p:txBody>
          <a:bodyPr/>
          <a:lstStyle>
            <a:lvl1pPr>
              <a:defRPr b="1" sz="20000"/>
            </a:lvl1pPr>
          </a:lstStyle>
          <a:p>
            <a:pPr/>
            <a:r>
              <a:t>Factors</a:t>
            </a:r>
          </a:p>
        </p:txBody>
      </p:sp>
      <p:pic>
        <p:nvPicPr>
          <p:cNvPr id="616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Shape 61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factors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2575202" y="3215994"/>
            <a:ext cx="16670637" cy="3844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R’s representation of categorical data. Consists of:</a:t>
            </a:r>
          </a:p>
          <a:p>
            <a:pPr marL="762000" indent="-762000" algn="l">
              <a:buSzPct val="100000"/>
              <a:buAutoNum type="arabicPeriod" startAt="1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 set of</a:t>
            </a:r>
            <a:r>
              <a:t> </a:t>
            </a:r>
            <a:r>
              <a:rPr b="1">
                <a:solidFill>
                  <a:srgbClr val="78AAD6"/>
                </a:solidFill>
              </a:rPr>
              <a:t>values</a:t>
            </a:r>
          </a:p>
          <a:p>
            <a:pPr marL="762000" indent="-762000" algn="l">
              <a:buSzPct val="100000"/>
              <a:buAutoNum type="arabicPeriod" startAt="1"/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An ordered set of</a:t>
            </a:r>
            <a:r>
              <a:t> </a:t>
            </a:r>
            <a:r>
              <a:rPr b="1">
                <a:solidFill>
                  <a:srgbClr val="90B371"/>
                </a:solidFill>
              </a:rPr>
              <a:t>valid</a:t>
            </a:r>
            <a:r>
              <a:rPr>
                <a:solidFill>
                  <a:srgbClr val="90B371"/>
                </a:solidFill>
              </a:rPr>
              <a:t> </a:t>
            </a:r>
            <a:r>
              <a:rPr b="1">
                <a:solidFill>
                  <a:srgbClr val="90B371"/>
                </a:solidFill>
              </a:rPr>
              <a:t>levels</a:t>
            </a:r>
          </a:p>
        </p:txBody>
      </p:sp>
      <p:sp>
        <p:nvSpPr>
          <p:cNvPr id="621" name="Shape 621"/>
          <p:cNvSpPr/>
          <p:nvPr/>
        </p:nvSpPr>
        <p:spPr>
          <a:xfrm>
            <a:off x="2598934" y="7137889"/>
            <a:ext cx="19220896" cy="318671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2" name="Shape 622"/>
          <p:cNvSpPr txBox="1"/>
          <p:nvPr/>
        </p:nvSpPr>
        <p:spPr>
          <a:xfrm>
            <a:off x="2742490" y="7507867"/>
            <a:ext cx="19116657" cy="2587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3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eyes &lt;- factor(x = </a:t>
            </a:r>
            <a:r>
              <a:t>c("blue", "green", "green")</a:t>
            </a:r>
            <a:r>
              <a:rPr>
                <a:solidFill>
                  <a:srgbClr val="000000"/>
                </a:solidFill>
              </a:rPr>
              <a:t>, 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3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      levels = </a:t>
            </a:r>
            <a:r>
              <a:rPr>
                <a:solidFill>
                  <a:schemeClr val="accent2"/>
                </a:solidFill>
              </a:rPr>
              <a:t>c("blue", "brown", "green")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creen Shot 2017-07-03 at 1.40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543" y="5075130"/>
            <a:ext cx="22378914" cy="1189765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9427991" y="3101563"/>
            <a:ext cx="5528017" cy="153690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0" name="Shape 190"/>
          <p:cNvSpPr txBox="1"/>
          <p:nvPr/>
        </p:nvSpPr>
        <p:spPr>
          <a:xfrm>
            <a:off x="9792711" y="3433440"/>
            <a:ext cx="5092336" cy="1079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/>
            <a:r>
              <a:t>View(flights)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007752" y="783364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Flights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/>
        </p:nvSpPr>
        <p:spPr>
          <a:xfrm>
            <a:off x="2575202" y="1049206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Stored as an integer vector with a levels attribute</a:t>
            </a:r>
          </a:p>
        </p:txBody>
      </p:sp>
      <p:sp>
        <p:nvSpPr>
          <p:cNvPr id="626" name="Shape 626"/>
          <p:cNvSpPr/>
          <p:nvPr/>
        </p:nvSpPr>
        <p:spPr>
          <a:xfrm>
            <a:off x="2581552" y="2690391"/>
            <a:ext cx="19220896" cy="945189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7" name="Shape 627"/>
          <p:cNvSpPr txBox="1"/>
          <p:nvPr/>
        </p:nvSpPr>
        <p:spPr>
          <a:xfrm>
            <a:off x="2725108" y="3060368"/>
            <a:ext cx="18813383" cy="871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3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eyes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3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[1] blue  green green</a:t>
            </a:r>
          </a:p>
          <a:p>
            <a:pPr algn="l">
              <a:spcBef>
                <a:spcPts val="1500"/>
              </a:spcBef>
              <a:defRPr sz="53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Levels: blue brown green </a:t>
            </a:r>
          </a:p>
          <a:p>
            <a:pPr algn="l">
              <a:spcBef>
                <a:spcPts val="1500"/>
              </a:spcBef>
              <a:defRPr sz="53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</a:p>
          <a:p>
            <a:pPr algn="l">
              <a:spcBef>
                <a:spcPts val="1500"/>
              </a:spcBef>
              <a:defRPr sz="53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unclass(eyes)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1500"/>
              </a:spcBef>
              <a:defRPr sz="53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1 3 3</a:t>
            </a:r>
          </a:p>
          <a:p>
            <a:pPr algn="l">
              <a:spcBef>
                <a:spcPts val="1500"/>
              </a:spcBef>
              <a:defRPr sz="53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attr(,"levels")</a:t>
            </a:r>
          </a:p>
          <a:p>
            <a:pPr algn="l">
              <a:spcBef>
                <a:spcPts val="1500"/>
              </a:spcBef>
              <a:defRPr sz="5300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"blue"  "brown" "green"</a:t>
            </a:r>
          </a:p>
        </p:txBody>
      </p:sp>
      <p:pic>
        <p:nvPicPr>
          <p:cNvPr id="628" name="R-logo.001.png"/>
          <p:cNvPicPr>
            <a:picLocks noChangeAspect="1"/>
          </p:cNvPicPr>
          <p:nvPr/>
        </p:nvPicPr>
        <p:blipFill>
          <a:blip r:embed="rId2">
            <a:extLst/>
          </a:blip>
          <a:srcRect l="3004" t="18912" r="54323" b="19729"/>
          <a:stretch>
            <a:fillRect/>
          </a:stretch>
        </p:blipFill>
        <p:spPr>
          <a:xfrm>
            <a:off x="22407841" y="11955619"/>
            <a:ext cx="1625601" cy="1314816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Shape 62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5522" y="4554059"/>
            <a:ext cx="4114801" cy="476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Shape 63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forcats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7830976" y="4393021"/>
            <a:ext cx="13405522" cy="215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>
              <a:spcBef>
                <a:spcPts val="2400"/>
              </a:spcBef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Simple functions for working with factors.</a:t>
            </a:r>
          </a:p>
        </p:txBody>
      </p:sp>
      <p:sp>
        <p:nvSpPr>
          <p:cNvPr id="635" name="Shape 635"/>
          <p:cNvSpPr/>
          <p:nvPr/>
        </p:nvSpPr>
        <p:spPr>
          <a:xfrm>
            <a:off x="7837326" y="6338023"/>
            <a:ext cx="13263732" cy="2555444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6" name="Shape 636"/>
          <p:cNvSpPr txBox="1"/>
          <p:nvPr/>
        </p:nvSpPr>
        <p:spPr>
          <a:xfrm>
            <a:off x="8202045" y="6669901"/>
            <a:ext cx="13276433" cy="2034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500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 install.packages("tidyverse")</a:t>
            </a:r>
          </a:p>
          <a:p>
            <a:pPr algn="l">
              <a:spcBef>
                <a:spcPts val="1500"/>
              </a:spcBef>
              <a:defRPr sz="5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library(tidyverse)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Warm Up</a:t>
            </a:r>
          </a:p>
        </p:txBody>
      </p:sp>
      <p:sp>
        <p:nvSpPr>
          <p:cNvPr id="640" name="Shape 640"/>
          <p:cNvSpPr txBox="1"/>
          <p:nvPr>
            <p:ph type="body" sz="half" idx="4294967295"/>
          </p:nvPr>
        </p:nvSpPr>
        <p:spPr>
          <a:xfrm>
            <a:off x="4364716" y="3106371"/>
            <a:ext cx="15654568" cy="7503258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Decide in your group: 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Which religions watch the least TV?</a:t>
            </a:r>
          </a:p>
          <a:p>
            <a: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pPr>
            <a:r>
              <a:t>Do married people watch more or less TV than single people?</a:t>
            </a:r>
          </a:p>
        </p:txBody>
      </p:sp>
      <p:pic>
        <p:nvPicPr>
          <p:cNvPr id="641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642" name="Shape 64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41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Screen Shot 2018-06-29 at 2.21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6174" y="5698871"/>
            <a:ext cx="20490990" cy="8918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46" name="Shape 646"/>
          <p:cNvSpPr txBox="1"/>
          <p:nvPr/>
        </p:nvSpPr>
        <p:spPr>
          <a:xfrm>
            <a:off x="4007752" y="189738"/>
            <a:ext cx="16368496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gss_cat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8830623" y="2337719"/>
            <a:ext cx="14299741" cy="5029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defRPr sz="6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 sample of data from the General Social Survey, a long-running US survey conducted by NORC at the University of Chicago.</a:t>
            </a:r>
          </a:p>
        </p:txBody>
      </p:sp>
      <p:sp>
        <p:nvSpPr>
          <p:cNvPr id="648" name="Shape 648"/>
          <p:cNvSpPr/>
          <p:nvPr/>
        </p:nvSpPr>
        <p:spPr>
          <a:xfrm>
            <a:off x="2303336" y="2362348"/>
            <a:ext cx="6252593" cy="280879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9" name="Shape 649"/>
          <p:cNvSpPr txBox="1"/>
          <p:nvPr/>
        </p:nvSpPr>
        <p:spPr>
          <a:xfrm>
            <a:off x="2446893" y="2495093"/>
            <a:ext cx="5965480" cy="189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library(</a:t>
            </a:r>
            <a:r>
              <a:t>forcats</a:t>
            </a:r>
            <a:r>
              <a:rPr>
                <a:solidFill>
                  <a:srgbClr val="000000"/>
                </a:solidFill>
              </a:rPr>
              <a:t>)</a:t>
            </a:r>
          </a:p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gss_cat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Shape 652"/>
          <p:cNvSpPr txBox="1"/>
          <p:nvPr/>
        </p:nvSpPr>
        <p:spPr>
          <a:xfrm>
            <a:off x="2579362" y="1006887"/>
            <a:ext cx="1922527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9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Which religions watch the least TV?</a:t>
            </a:r>
          </a:p>
        </p:txBody>
      </p:sp>
      <p:sp>
        <p:nvSpPr>
          <p:cNvPr id="653" name="Shape 653"/>
          <p:cNvSpPr/>
          <p:nvPr/>
        </p:nvSpPr>
        <p:spPr>
          <a:xfrm>
            <a:off x="2581552" y="3821120"/>
            <a:ext cx="19220896" cy="7838373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54" name="Shape 654"/>
          <p:cNvSpPr txBox="1"/>
          <p:nvPr/>
        </p:nvSpPr>
        <p:spPr>
          <a:xfrm>
            <a:off x="2725108" y="4191097"/>
            <a:ext cx="18813383" cy="7098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filter(!is.na(tvhours))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group_by(relig)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ggplot(aes(tvhours, relig))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geom_point()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df-tv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Shape 659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4" name="Group 664"/>
          <p:cNvGrpSpPr/>
          <p:nvPr/>
        </p:nvGrpSpPr>
        <p:grpSpPr>
          <a:xfrm>
            <a:off x="1905000" y="284468"/>
            <a:ext cx="20574000" cy="13147064"/>
            <a:chOff x="0" y="0"/>
            <a:chExt cx="20574000" cy="13147062"/>
          </a:xfrm>
        </p:grpSpPr>
        <p:pic>
          <p:nvPicPr>
            <p:cNvPr id="662" name="pdf-tv2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0574000" cy="13147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pdf-tv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21728" r="95323" b="32037"/>
            <a:stretch>
              <a:fillRect/>
            </a:stretch>
          </p:blipFill>
          <p:spPr>
            <a:xfrm>
              <a:off x="2409" y="2857595"/>
              <a:ext cx="961871" cy="6076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65" name="Shape 665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0" name="Group 670"/>
          <p:cNvGrpSpPr/>
          <p:nvPr/>
        </p:nvGrpSpPr>
        <p:grpSpPr>
          <a:xfrm>
            <a:off x="1905000" y="284468"/>
            <a:ext cx="20574000" cy="13147064"/>
            <a:chOff x="0" y="0"/>
            <a:chExt cx="20574000" cy="13147062"/>
          </a:xfrm>
        </p:grpSpPr>
        <p:pic>
          <p:nvPicPr>
            <p:cNvPr id="668" name="pdf-tv2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0574000" cy="13147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9" name="pdf-tv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21728" r="95323" b="32037"/>
            <a:stretch>
              <a:fillRect/>
            </a:stretch>
          </p:blipFill>
          <p:spPr>
            <a:xfrm>
              <a:off x="2409" y="2857595"/>
              <a:ext cx="961871" cy="6076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71" name="Shape 671"/>
          <p:cNvSpPr/>
          <p:nvPr/>
        </p:nvSpPr>
        <p:spPr>
          <a:xfrm rot="18900000">
            <a:off x="14337244" y="9278513"/>
            <a:ext cx="13861522" cy="2904698"/>
          </a:xfrm>
          <a:prstGeom prst="rect">
            <a:avLst/>
          </a:pr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Which do you </a:t>
            </a:r>
          </a:p>
          <a:p>
            <a:pP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prefer?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pdf-tv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Shape 676"/>
          <p:cNvSpPr/>
          <p:nvPr/>
        </p:nvSpPr>
        <p:spPr>
          <a:xfrm>
            <a:off x="416071" y="436451"/>
            <a:ext cx="4446589" cy="3572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9" y="0"/>
                </a:moveTo>
                <a:cubicBezTo>
                  <a:pt x="940" y="0"/>
                  <a:pt x="0" y="1170"/>
                  <a:pt x="0" y="2613"/>
                </a:cubicBezTo>
                <a:lnTo>
                  <a:pt x="0" y="18987"/>
                </a:lnTo>
                <a:cubicBezTo>
                  <a:pt x="0" y="20430"/>
                  <a:pt x="940" y="21600"/>
                  <a:pt x="2099" y="21600"/>
                </a:cubicBezTo>
                <a:lnTo>
                  <a:pt x="17538" y="21600"/>
                </a:lnTo>
                <a:cubicBezTo>
                  <a:pt x="18697" y="21600"/>
                  <a:pt x="19637" y="20430"/>
                  <a:pt x="19637" y="18987"/>
                </a:cubicBezTo>
                <a:lnTo>
                  <a:pt x="19637" y="4204"/>
                </a:lnTo>
                <a:lnTo>
                  <a:pt x="21600" y="3439"/>
                </a:lnTo>
                <a:lnTo>
                  <a:pt x="19637" y="2671"/>
                </a:lnTo>
                <a:lnTo>
                  <a:pt x="19637" y="2613"/>
                </a:lnTo>
                <a:cubicBezTo>
                  <a:pt x="19637" y="1170"/>
                  <a:pt x="18697" y="0"/>
                  <a:pt x="17538" y="0"/>
                </a:cubicBezTo>
                <a:lnTo>
                  <a:pt x="209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Why is the Y axis in this order?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pdf-tv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7409" y="286008"/>
            <a:ext cx="20569182" cy="13143984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Shape 681"/>
          <p:cNvSpPr/>
          <p:nvPr/>
        </p:nvSpPr>
        <p:spPr>
          <a:xfrm>
            <a:off x="416071" y="436451"/>
            <a:ext cx="4446589" cy="3572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9" y="0"/>
                </a:moveTo>
                <a:cubicBezTo>
                  <a:pt x="940" y="0"/>
                  <a:pt x="0" y="1170"/>
                  <a:pt x="0" y="2613"/>
                </a:cubicBezTo>
                <a:lnTo>
                  <a:pt x="0" y="18987"/>
                </a:lnTo>
                <a:cubicBezTo>
                  <a:pt x="0" y="20430"/>
                  <a:pt x="940" y="21600"/>
                  <a:pt x="2099" y="21600"/>
                </a:cubicBezTo>
                <a:lnTo>
                  <a:pt x="17538" y="21600"/>
                </a:lnTo>
                <a:cubicBezTo>
                  <a:pt x="18697" y="21600"/>
                  <a:pt x="19637" y="20430"/>
                  <a:pt x="19637" y="18987"/>
                </a:cubicBezTo>
                <a:lnTo>
                  <a:pt x="19637" y="4204"/>
                </a:lnTo>
                <a:lnTo>
                  <a:pt x="21600" y="3439"/>
                </a:lnTo>
                <a:lnTo>
                  <a:pt x="19637" y="2671"/>
                </a:lnTo>
                <a:lnTo>
                  <a:pt x="19637" y="2613"/>
                </a:lnTo>
                <a:cubicBezTo>
                  <a:pt x="19637" y="1170"/>
                  <a:pt x="18697" y="0"/>
                  <a:pt x="17538" y="0"/>
                </a:cubicBezTo>
                <a:lnTo>
                  <a:pt x="2099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Why is the Y axis in this order?</a:t>
            </a:r>
          </a:p>
        </p:txBody>
      </p:sp>
      <p:sp>
        <p:nvSpPr>
          <p:cNvPr id="682" name="Shape 682"/>
          <p:cNvSpPr/>
          <p:nvPr/>
        </p:nvSpPr>
        <p:spPr>
          <a:xfrm>
            <a:off x="416071" y="4145739"/>
            <a:ext cx="4042488" cy="3352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8816"/>
                </a:moveTo>
                <a:lnTo>
                  <a:pt x="0" y="2784"/>
                </a:lnTo>
                <a:cubicBezTo>
                  <a:pt x="0" y="1247"/>
                  <a:pt x="1034" y="0"/>
                  <a:pt x="2309" y="0"/>
                </a:cubicBezTo>
                <a:lnTo>
                  <a:pt x="19291" y="0"/>
                </a:lnTo>
                <a:cubicBezTo>
                  <a:pt x="20566" y="0"/>
                  <a:pt x="21600" y="1247"/>
                  <a:pt x="21600" y="2784"/>
                </a:cubicBezTo>
                <a:lnTo>
                  <a:pt x="21600" y="18816"/>
                </a:lnTo>
                <a:cubicBezTo>
                  <a:pt x="21600" y="20353"/>
                  <a:pt x="20566" y="21600"/>
                  <a:pt x="19291" y="21600"/>
                </a:cubicBezTo>
                <a:lnTo>
                  <a:pt x="2309" y="21600"/>
                </a:lnTo>
                <a:cubicBezTo>
                  <a:pt x="1034" y="21600"/>
                  <a:pt x="0" y="20353"/>
                  <a:pt x="0" y="18816"/>
                </a:cubicBezTo>
                <a:close/>
              </a:path>
            </a:pathLst>
          </a:custGeom>
          <a:solidFill>
            <a:srgbClr val="9AB4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Because the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levels of relig have this order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creen Shot 2018-07-10 at 2.53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6973" y="410739"/>
            <a:ext cx="14250054" cy="1289452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grpSp>
        <p:nvGrpSpPr>
          <p:cNvPr id="197" name="Group 197"/>
          <p:cNvGrpSpPr/>
          <p:nvPr/>
        </p:nvGrpSpPr>
        <p:grpSpPr>
          <a:xfrm>
            <a:off x="14343820" y="2187376"/>
            <a:ext cx="9152954" cy="6889517"/>
            <a:chOff x="0" y="0"/>
            <a:chExt cx="9152952" cy="6889516"/>
          </a:xfrm>
        </p:grpSpPr>
        <p:sp>
          <p:nvSpPr>
            <p:cNvPr id="194" name="Shape 194"/>
            <p:cNvSpPr/>
            <p:nvPr/>
          </p:nvSpPr>
          <p:spPr>
            <a:xfrm>
              <a:off x="0" y="823"/>
              <a:ext cx="2365074" cy="6888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912"/>
                  </a:moveTo>
                  <a:lnTo>
                    <a:pt x="12465" y="0"/>
                  </a:lnTo>
                  <a:lnTo>
                    <a:pt x="21600" y="7775"/>
                  </a:lnTo>
                  <a:lnTo>
                    <a:pt x="12457" y="21600"/>
                  </a:lnTo>
                  <a:lnTo>
                    <a:pt x="9" y="14726"/>
                  </a:lnTo>
                  <a:lnTo>
                    <a:pt x="0" y="9912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2920" y="3156232"/>
              <a:ext cx="2022173" cy="1560829"/>
            </a:xfrm>
            <a:prstGeom prst="rect">
              <a:avLst/>
            </a:prstGeom>
            <a:solidFill>
              <a:srgbClr val="000000">
                <a:alpha val="1969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196" name="Screen Shot 2018-07-10 at 2.53.1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3760" t="35623" r="19266" b="47818"/>
            <a:stretch>
              <a:fillRect/>
            </a:stretch>
          </p:blipFill>
          <p:spPr>
            <a:xfrm>
              <a:off x="1361724" y="0"/>
              <a:ext cx="7791229" cy="6877365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grpSp>
        <p:nvGrpSpPr>
          <p:cNvPr id="201" name="Group 201"/>
          <p:cNvGrpSpPr/>
          <p:nvPr/>
        </p:nvGrpSpPr>
        <p:grpSpPr>
          <a:xfrm>
            <a:off x="1188441" y="10563115"/>
            <a:ext cx="22008956" cy="2216716"/>
            <a:chOff x="0" y="0"/>
            <a:chExt cx="22008953" cy="2216715"/>
          </a:xfrm>
        </p:grpSpPr>
        <p:sp>
          <p:nvSpPr>
            <p:cNvPr id="198" name="Shape 198"/>
            <p:cNvSpPr/>
            <p:nvPr/>
          </p:nvSpPr>
          <p:spPr>
            <a:xfrm>
              <a:off x="4373705" y="57839"/>
              <a:ext cx="7706453" cy="1560828"/>
            </a:xfrm>
            <a:prstGeom prst="rect">
              <a:avLst/>
            </a:prstGeom>
            <a:solidFill>
              <a:srgbClr val="000000">
                <a:alpha val="1969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99" name="Shape 199"/>
            <p:cNvSpPr/>
            <p:nvPr/>
          </p:nvSpPr>
          <p:spPr>
            <a:xfrm rot="5412841">
              <a:off x="10169018" y="-10102460"/>
              <a:ext cx="1693345" cy="21980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761"/>
                  </a:moveTo>
                  <a:lnTo>
                    <a:pt x="4465" y="0"/>
                  </a:lnTo>
                  <a:lnTo>
                    <a:pt x="21600" y="15116"/>
                  </a:lnTo>
                  <a:lnTo>
                    <a:pt x="5376" y="21600"/>
                  </a:lnTo>
                  <a:lnTo>
                    <a:pt x="323" y="17292"/>
                  </a:lnTo>
                  <a:lnTo>
                    <a:pt x="0" y="976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pic>
          <p:nvPicPr>
            <p:cNvPr id="200" name="Screen Shot 2018-07-10 at 2.53.13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083" t="79069" r="40516" b="15744"/>
            <a:stretch>
              <a:fillRect/>
            </a:stretch>
          </p:blipFill>
          <p:spPr>
            <a:xfrm>
              <a:off x="0" y="417543"/>
              <a:ext cx="22007049" cy="179917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  <p:bldP build="whole" bldLvl="1" animBg="1" rev="0" advAuto="0" spid="201" grpId="2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Shape 686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levels()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2575202" y="3215994"/>
            <a:ext cx="16670637" cy="1666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Use </a:t>
            </a:r>
            <a:r>
              <a:rPr b="1">
                <a:solidFill>
                  <a:srgbClr val="78AAD6"/>
                </a:solidFill>
              </a:rPr>
              <a:t>levels() </a:t>
            </a:r>
            <a:r>
              <a:t>to access a factor’s levels</a:t>
            </a:r>
          </a:p>
        </p:txBody>
      </p:sp>
      <p:sp>
        <p:nvSpPr>
          <p:cNvPr id="688" name="Shape 688"/>
          <p:cNvSpPr/>
          <p:nvPr/>
        </p:nvSpPr>
        <p:spPr>
          <a:xfrm>
            <a:off x="2581552" y="4692079"/>
            <a:ext cx="19220896" cy="8826671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89" name="Shape 689"/>
          <p:cNvSpPr txBox="1"/>
          <p:nvPr/>
        </p:nvSpPr>
        <p:spPr>
          <a:xfrm>
            <a:off x="2725108" y="4960456"/>
            <a:ext cx="18933785" cy="8289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49148">
              <a:spcBef>
                <a:spcPts val="1400"/>
              </a:spcBef>
              <a:defRPr sz="4418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levels(</a:t>
            </a:r>
            <a:r>
              <a:t>gss_cat$relig</a:t>
            </a:r>
            <a:r>
              <a:rPr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 [1] "No answer"               "Don't know"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[3] "Inter-nondenominational" "Native american"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[5] "Christian"               "Orthodox-christian"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[7] "Moslem/islam"            "Other eastern"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[9] "Hinduism"                "Buddhism"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[11] "Other"                   "None"    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[13] "Jewish"                  "Catholic"               </a:t>
            </a:r>
          </a:p>
          <a:p>
            <a:pPr algn="l" defTabSz="549148">
              <a:spcBef>
                <a:spcPts val="1400"/>
              </a:spcBef>
              <a:defRPr sz="4418">
                <a:solidFill>
                  <a:srgbClr val="53585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## [15] "Protestant"              "Not applicable"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Shape 692"/>
          <p:cNvSpPr txBox="1"/>
          <p:nvPr/>
        </p:nvSpPr>
        <p:spPr>
          <a:xfrm>
            <a:off x="4007752" y="1838702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Most useful skills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8123311" y="4004027"/>
            <a:ext cx="8137378" cy="5707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31519" indent="-731519" algn="l" defTabSz="560831">
              <a:spcBef>
                <a:spcPts val="1400"/>
              </a:spcBef>
              <a:buSzPct val="100000"/>
              <a:buAutoNum type="arabicPeriod" startAt="1"/>
              <a:defRPr sz="7200">
                <a:latin typeface="Helvetica"/>
                <a:ea typeface="Helvetica"/>
                <a:cs typeface="Helvetica"/>
                <a:sym typeface="Helvetica"/>
              </a:defRPr>
            </a:pPr>
            <a:r>
              <a:t>Reorder the levels</a:t>
            </a:r>
          </a:p>
          <a:p>
            <a:pPr lvl="1" marL="731519" indent="-731519" algn="l" defTabSz="560831">
              <a:spcBef>
                <a:spcPts val="1400"/>
              </a:spcBef>
              <a:buSzPct val="100000"/>
              <a:buAutoNum type="arabicPeriod" startAt="1"/>
              <a:defRPr sz="7200">
                <a:latin typeface="Helvetica"/>
                <a:ea typeface="Helvetica"/>
                <a:cs typeface="Helvetica"/>
                <a:sym typeface="Helvetica"/>
              </a:defRPr>
            </a:pPr>
            <a:r>
              <a:t>Recode the levels</a:t>
            </a:r>
          </a:p>
          <a:p>
            <a:pPr lvl="1" marL="731519" indent="-731519" algn="l" defTabSz="560831">
              <a:spcBef>
                <a:spcPts val="1400"/>
              </a:spcBef>
              <a:buSzPct val="100000"/>
              <a:buAutoNum type="arabicPeriod" startAt="1"/>
              <a:defRPr sz="7200">
                <a:latin typeface="Helvetica"/>
                <a:ea typeface="Helvetica"/>
                <a:cs typeface="Helvetica"/>
                <a:sym typeface="Helvetica"/>
              </a:defRPr>
            </a:pPr>
            <a:r>
              <a:t>Collapse levels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/>
        </p:nvSpPr>
        <p:spPr>
          <a:xfrm>
            <a:off x="2628899" y="3587750"/>
            <a:ext cx="18716626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Reordering</a:t>
            </a:r>
          </a:p>
          <a:p>
            <a:pPr defTabSz="825500">
              <a:defRPr sz="20000">
                <a:solidFill>
                  <a:srgbClr val="F0F0F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Shape 699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fct_reorder()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549148">
              <a:defRPr sz="56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Reorders the levels of a factor based on the result of fun(x) applied to each group of cases (grouped by level).</a:t>
            </a:r>
          </a:p>
        </p:txBody>
      </p:sp>
      <p:sp>
        <p:nvSpPr>
          <p:cNvPr id="701" name="Shape 701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02" name="Shape 702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1500"/>
              </a:spcBef>
              <a:defRPr sz="47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fct_reorder(</a:t>
            </a:r>
            <a:r>
              <a:t>f, x, fun = median, …, .desc = FALSE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03" name="Shape 703"/>
          <p:cNvSpPr/>
          <p:nvPr/>
        </p:nvSpPr>
        <p:spPr>
          <a:xfrm>
            <a:off x="6650876" y="6816752"/>
            <a:ext cx="4587876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10" y="0"/>
                </a:moveTo>
                <a:lnTo>
                  <a:pt x="10112" y="5023"/>
                </a:lnTo>
                <a:lnTo>
                  <a:pt x="2035" y="5023"/>
                </a:lnTo>
                <a:cubicBezTo>
                  <a:pt x="911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911" y="21600"/>
                  <a:pt x="2035" y="21600"/>
                </a:cubicBezTo>
                <a:lnTo>
                  <a:pt x="19565" y="21600"/>
                </a:lnTo>
                <a:cubicBezTo>
                  <a:pt x="20689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689" y="5023"/>
                  <a:pt x="19565" y="5023"/>
                </a:cubicBezTo>
                <a:lnTo>
                  <a:pt x="11310" y="5023"/>
                </a:lnTo>
                <a:lnTo>
                  <a:pt x="10710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variable to reorder by </a:t>
            </a:r>
          </a:p>
          <a:p>
            <a:pPr>
              <a:lnSpc>
                <a:spcPct val="90000"/>
              </a:lnSpc>
              <a:defRPr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(in conjunction with fun)</a:t>
            </a:r>
          </a:p>
        </p:txBody>
      </p:sp>
      <p:sp>
        <p:nvSpPr>
          <p:cNvPr id="704" name="Shape 704"/>
          <p:cNvSpPr/>
          <p:nvPr/>
        </p:nvSpPr>
        <p:spPr>
          <a:xfrm>
            <a:off x="3168444" y="6826674"/>
            <a:ext cx="4450558" cy="4127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4560" y="5357"/>
                </a:lnTo>
                <a:cubicBezTo>
                  <a:pt x="14229" y="5122"/>
                  <a:pt x="13834" y="4983"/>
                  <a:pt x="13408" y="4983"/>
                </a:cubicBezTo>
                <a:lnTo>
                  <a:pt x="2098" y="4983"/>
                </a:lnTo>
                <a:cubicBezTo>
                  <a:pt x="939" y="4983"/>
                  <a:pt x="0" y="5996"/>
                  <a:pt x="0" y="7245"/>
                </a:cubicBezTo>
                <a:lnTo>
                  <a:pt x="0" y="19338"/>
                </a:lnTo>
                <a:cubicBezTo>
                  <a:pt x="0" y="20587"/>
                  <a:pt x="939" y="21600"/>
                  <a:pt x="2098" y="21600"/>
                </a:cubicBezTo>
                <a:lnTo>
                  <a:pt x="13408" y="21600"/>
                </a:lnTo>
                <a:cubicBezTo>
                  <a:pt x="14566" y="21600"/>
                  <a:pt x="15506" y="20587"/>
                  <a:pt x="15506" y="19338"/>
                </a:cubicBezTo>
                <a:lnTo>
                  <a:pt x="15506" y="7245"/>
                </a:lnTo>
                <a:cubicBezTo>
                  <a:pt x="15506" y="6945"/>
                  <a:pt x="15448" y="6660"/>
                  <a:pt x="15350" y="6398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factor to reorder</a:t>
            </a:r>
          </a:p>
        </p:txBody>
      </p:sp>
      <p:sp>
        <p:nvSpPr>
          <p:cNvPr id="705" name="Shape 705"/>
          <p:cNvSpPr/>
          <p:nvPr/>
        </p:nvSpPr>
        <p:spPr>
          <a:xfrm>
            <a:off x="11533727" y="6781033"/>
            <a:ext cx="4168776" cy="4172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862" y="0"/>
                </a:moveTo>
                <a:lnTo>
                  <a:pt x="6202" y="5165"/>
                </a:lnTo>
                <a:lnTo>
                  <a:pt x="2239" y="5165"/>
                </a:lnTo>
                <a:cubicBezTo>
                  <a:pt x="1003" y="5165"/>
                  <a:pt x="0" y="6166"/>
                  <a:pt x="0" y="7402"/>
                </a:cubicBezTo>
                <a:lnTo>
                  <a:pt x="0" y="19363"/>
                </a:lnTo>
                <a:cubicBezTo>
                  <a:pt x="0" y="20598"/>
                  <a:pt x="1003" y="21600"/>
                  <a:pt x="2239" y="21600"/>
                </a:cubicBezTo>
                <a:lnTo>
                  <a:pt x="19361" y="21600"/>
                </a:lnTo>
                <a:cubicBezTo>
                  <a:pt x="20597" y="21600"/>
                  <a:pt x="21600" y="20598"/>
                  <a:pt x="21600" y="19363"/>
                </a:cubicBezTo>
                <a:lnTo>
                  <a:pt x="21600" y="7402"/>
                </a:lnTo>
                <a:cubicBezTo>
                  <a:pt x="21600" y="6166"/>
                  <a:pt x="20597" y="5165"/>
                  <a:pt x="19361" y="5165"/>
                </a:cubicBezTo>
                <a:lnTo>
                  <a:pt x="7520" y="5165"/>
                </a:lnTo>
                <a:lnTo>
                  <a:pt x="6862" y="0"/>
                </a:lnTo>
                <a:close/>
              </a:path>
            </a:pathLst>
          </a:custGeom>
          <a:solidFill>
            <a:srgbClr val="C0C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/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 to reorder by </a:t>
            </a:r>
          </a:p>
          <a:p>
            <a: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(in conjunction with x)</a:t>
            </a:r>
          </a:p>
        </p:txBody>
      </p:sp>
      <p:sp>
        <p:nvSpPr>
          <p:cNvPr id="706" name="Shape 706"/>
          <p:cNvSpPr/>
          <p:nvPr/>
        </p:nvSpPr>
        <p:spPr>
          <a:xfrm>
            <a:off x="15997561" y="6919939"/>
            <a:ext cx="5218114" cy="4033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425" y="0"/>
                </a:moveTo>
                <a:lnTo>
                  <a:pt x="14899" y="4599"/>
                </a:lnTo>
                <a:lnTo>
                  <a:pt x="1789" y="4599"/>
                </a:lnTo>
                <a:cubicBezTo>
                  <a:pt x="801" y="4599"/>
                  <a:pt x="0" y="5635"/>
                  <a:pt x="0" y="6913"/>
                </a:cubicBezTo>
                <a:lnTo>
                  <a:pt x="0" y="19286"/>
                </a:lnTo>
                <a:cubicBezTo>
                  <a:pt x="0" y="20564"/>
                  <a:pt x="801" y="21600"/>
                  <a:pt x="1789" y="21600"/>
                </a:cubicBezTo>
                <a:lnTo>
                  <a:pt x="19811" y="21600"/>
                </a:lnTo>
                <a:cubicBezTo>
                  <a:pt x="20799" y="21600"/>
                  <a:pt x="21600" y="20564"/>
                  <a:pt x="21600" y="19286"/>
                </a:cubicBezTo>
                <a:lnTo>
                  <a:pt x="21600" y="6913"/>
                </a:lnTo>
                <a:cubicBezTo>
                  <a:pt x="21600" y="5635"/>
                  <a:pt x="20799" y="4599"/>
                  <a:pt x="19811" y="4599"/>
                </a:cubicBezTo>
                <a:lnTo>
                  <a:pt x="15949" y="4599"/>
                </a:lnTo>
                <a:lnTo>
                  <a:pt x="15425" y="0"/>
                </a:lnTo>
                <a:close/>
              </a:path>
            </a:pathLst>
          </a:custGeom>
          <a:solidFill>
            <a:srgbClr val="91919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put in descending order?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Shape 710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11" name="Shape 711"/>
          <p:cNvSpPr txBox="1"/>
          <p:nvPr/>
        </p:nvSpPr>
        <p:spPr>
          <a:xfrm>
            <a:off x="1485206" y="1486373"/>
            <a:ext cx="21396394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filter(!is.na(tvhours))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group_by(relig)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ggplot(aes(tvhours, </a:t>
            </a:r>
            <a:r>
              <a:rPr>
                <a:solidFill>
                  <a:schemeClr val="accent1"/>
                </a:solidFill>
              </a:rPr>
              <a:t>fct_reorder(</a:t>
            </a:r>
            <a:r>
              <a:rPr>
                <a:solidFill>
                  <a:srgbClr val="000000"/>
                </a:solidFill>
              </a:rPr>
              <a:t>relig, </a:t>
            </a:r>
            <a:r>
              <a:rPr>
                <a:solidFill>
                  <a:schemeClr val="accent1"/>
                </a:solidFill>
              </a:rPr>
              <a:t>tvhours)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geom_point()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pdf-tv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Shape 71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Your Turn 3</a:t>
            </a:r>
          </a:p>
        </p:txBody>
      </p:sp>
      <p:sp>
        <p:nvSpPr>
          <p:cNvPr id="719" name="Shape 719"/>
          <p:cNvSpPr txBox="1"/>
          <p:nvPr>
            <p:ph type="body" sz="half" idx="4294967295"/>
          </p:nvPr>
        </p:nvSpPr>
        <p:spPr>
          <a:xfrm>
            <a:off x="1445226" y="3240423"/>
            <a:ext cx="21493548" cy="538265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2400"/>
              </a:spcBef>
              <a:buSzTx/>
              <a:buNone/>
              <a:defRPr sz="7500">
                <a:solidFill>
                  <a:srgbClr val="005493"/>
                </a:solidFill>
              </a:defRPr>
            </a:lvl1pPr>
          </a:lstStyle>
          <a:p>
            <a:pPr/>
            <a:r>
              <a:t>Repeat the previous demonstration, some of whose code is in your notebook, to make a sensible graph of average TV consumption by marital status.</a:t>
            </a:r>
          </a:p>
        </p:txBody>
      </p:sp>
      <p:pic>
        <p:nvPicPr>
          <p:cNvPr id="720" name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721" name="Shape 721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7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20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Shape 724"/>
          <p:cNvSpPr/>
          <p:nvPr/>
        </p:nvSpPr>
        <p:spPr>
          <a:xfrm>
            <a:off x="1341649" y="1062365"/>
            <a:ext cx="21700701" cy="7505760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25" name="Shape 725"/>
          <p:cNvSpPr txBox="1"/>
          <p:nvPr/>
        </p:nvSpPr>
        <p:spPr>
          <a:xfrm>
            <a:off x="1543752" y="1352684"/>
            <a:ext cx="21296496" cy="692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gss_cat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filter(!is.na(tvhours))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group_by(marital)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summarise(tvhours = mean(tvhours)) %&gt;%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ggplot(aes(tvhours, </a:t>
            </a:r>
            <a:r>
              <a:rPr>
                <a:solidFill>
                  <a:schemeClr val="accent1"/>
                </a:solidFill>
              </a:rPr>
              <a:t>fct_reorder(</a:t>
            </a:r>
            <a:r>
              <a:rPr>
                <a:solidFill>
                  <a:srgbClr val="000000"/>
                </a:solidFill>
              </a:rPr>
              <a:t>marital, </a:t>
            </a:r>
            <a:r>
              <a:rPr>
                <a:solidFill>
                  <a:schemeClr val="accent1"/>
                </a:solidFill>
              </a:rPr>
              <a:t>tvhours)</a:t>
            </a:r>
            <a:r>
              <a:rPr>
                <a:solidFill>
                  <a:srgbClr val="000000"/>
                </a:solidFill>
              </a:rPr>
              <a:t>)) +</a:t>
            </a:r>
            <a:endParaRPr>
              <a:solidFill>
                <a:srgbClr val="000000"/>
              </a:solidFill>
            </a:endParaRPr>
          </a:p>
          <a:p>
            <a:pPr algn="l">
              <a:spcBef>
                <a:spcPts val="2400"/>
              </a:spcBef>
              <a:defRPr sz="5000">
                <a:solidFill>
                  <a:srgbClr val="005493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    geom_point()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pdf-tv-marri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284468"/>
            <a:ext cx="20574000" cy="1314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forca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30" name="Shape 730"/>
          <p:cNvSpPr txBox="1"/>
          <p:nvPr/>
        </p:nvSpPr>
        <p:spPr>
          <a:xfrm>
            <a:off x="11690424" y="12663871"/>
            <a:ext cx="1003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forca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550"/>
            <a:ext cx="1536701" cy="1780986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Shape 733"/>
          <p:cNvSpPr txBox="1"/>
          <p:nvPr/>
        </p:nvSpPr>
        <p:spPr>
          <a:xfrm>
            <a:off x="4025134" y="1006887"/>
            <a:ext cx="16368497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fct_reorder2()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3168444" y="3239322"/>
            <a:ext cx="18047112" cy="2283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Reorders the levels of a factor by the</a:t>
            </a:r>
            <a:r>
              <a:rPr b="1">
                <a:solidFill>
                  <a:srgbClr val="78AAD6"/>
                </a:solidFill>
              </a:rPr>
              <a:t> Y values associated with the largest X values</a:t>
            </a:r>
            <a:r>
              <a:t>.</a:t>
            </a:r>
          </a:p>
        </p:txBody>
      </p:sp>
      <p:sp>
        <p:nvSpPr>
          <p:cNvPr id="735" name="Shape 735"/>
          <p:cNvSpPr/>
          <p:nvPr/>
        </p:nvSpPr>
        <p:spPr>
          <a:xfrm>
            <a:off x="3174794" y="5475458"/>
            <a:ext cx="18034412" cy="1617202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36" name="Shape 736"/>
          <p:cNvSpPr txBox="1"/>
          <p:nvPr/>
        </p:nvSpPr>
        <p:spPr>
          <a:xfrm>
            <a:off x="3318351" y="5845435"/>
            <a:ext cx="17837738" cy="142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54990">
              <a:spcBef>
                <a:spcPts val="1400"/>
              </a:spcBef>
              <a:defRPr sz="4465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fct_reorder2(</a:t>
            </a:r>
            <a:r>
              <a:t>f, x, y, fun = last2, …, .desc = FALSE</a:t>
            </a:r>
            <a:r>
              <a:rPr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37" name="Shape 737"/>
          <p:cNvSpPr/>
          <p:nvPr/>
        </p:nvSpPr>
        <p:spPr>
          <a:xfrm>
            <a:off x="8533458" y="6816752"/>
            <a:ext cx="3895329" cy="41370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88" y="0"/>
                </a:moveTo>
                <a:lnTo>
                  <a:pt x="7383" y="5023"/>
                </a:lnTo>
                <a:lnTo>
                  <a:pt x="2397" y="5023"/>
                </a:lnTo>
                <a:cubicBezTo>
                  <a:pt x="1073" y="5023"/>
                  <a:pt x="0" y="6033"/>
                  <a:pt x="0" y="7279"/>
                </a:cubicBezTo>
                <a:lnTo>
                  <a:pt x="0" y="19343"/>
                </a:lnTo>
                <a:cubicBezTo>
                  <a:pt x="0" y="20590"/>
                  <a:pt x="1073" y="21600"/>
                  <a:pt x="2397" y="21600"/>
                </a:cubicBezTo>
                <a:lnTo>
                  <a:pt x="19203" y="21600"/>
                </a:lnTo>
                <a:cubicBezTo>
                  <a:pt x="20527" y="21600"/>
                  <a:pt x="21600" y="20590"/>
                  <a:pt x="21600" y="19343"/>
                </a:cubicBezTo>
                <a:lnTo>
                  <a:pt x="21600" y="7279"/>
                </a:lnTo>
                <a:cubicBezTo>
                  <a:pt x="21600" y="6033"/>
                  <a:pt x="20527" y="5023"/>
                  <a:pt x="19203" y="5023"/>
                </a:cubicBezTo>
                <a:lnTo>
                  <a:pt x="8794" y="5023"/>
                </a:lnTo>
                <a:lnTo>
                  <a:pt x="8088" y="0"/>
                </a:lnTo>
                <a:close/>
              </a:path>
            </a:pathLst>
          </a:custGeom>
          <a:solidFill>
            <a:srgbClr val="A0C2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Y variable</a:t>
            </a:r>
          </a:p>
        </p:txBody>
      </p:sp>
      <p:sp>
        <p:nvSpPr>
          <p:cNvPr id="738" name="Shape 738"/>
          <p:cNvSpPr/>
          <p:nvPr/>
        </p:nvSpPr>
        <p:spPr>
          <a:xfrm>
            <a:off x="4358553" y="6789764"/>
            <a:ext cx="4541045" cy="4164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16696" y="5305"/>
                </a:lnTo>
                <a:cubicBezTo>
                  <a:pt x="16451" y="5193"/>
                  <a:pt x="16181" y="5130"/>
                  <a:pt x="15899" y="5130"/>
                </a:cubicBezTo>
                <a:lnTo>
                  <a:pt x="2056" y="5130"/>
                </a:lnTo>
                <a:cubicBezTo>
                  <a:pt x="920" y="5130"/>
                  <a:pt x="0" y="6134"/>
                  <a:pt x="0" y="7372"/>
                </a:cubicBezTo>
                <a:lnTo>
                  <a:pt x="0" y="19358"/>
                </a:lnTo>
                <a:cubicBezTo>
                  <a:pt x="0" y="20596"/>
                  <a:pt x="920" y="21600"/>
                  <a:pt x="2056" y="21600"/>
                </a:cubicBezTo>
                <a:lnTo>
                  <a:pt x="15899" y="21600"/>
                </a:lnTo>
                <a:cubicBezTo>
                  <a:pt x="17034" y="21600"/>
                  <a:pt x="17955" y="20596"/>
                  <a:pt x="17955" y="19358"/>
                </a:cubicBezTo>
                <a:lnTo>
                  <a:pt x="17955" y="7372"/>
                </a:lnTo>
                <a:cubicBezTo>
                  <a:pt x="17955" y="6930"/>
                  <a:pt x="17833" y="6520"/>
                  <a:pt x="17630" y="6172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78AAD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6200" tIns="76200" rIns="76200" bIns="76200" anchor="ctr"/>
          <a:lstStyle>
            <a:lvl1pPr>
              <a:lnSpc>
                <a:spcPct val="90000"/>
              </a:lnSpc>
              <a:defRPr b="1" sz="47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X variable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